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61" r:id="rId8"/>
    <p:sldId id="262" r:id="rId9"/>
    <p:sldId id="263" r:id="rId10"/>
    <p:sldId id="264" r:id="rId11"/>
    <p:sldId id="267" r:id="rId12"/>
    <p:sldId id="268" r:id="rId13"/>
    <p:sldId id="269" r:id="rId14"/>
    <p:sldId id="270" r:id="rId15"/>
    <p:sldId id="275"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58" d="100"/>
          <a:sy n="58" d="100"/>
        </p:scale>
        <p:origin x="66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145235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312511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07793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69905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38826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323371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525539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38195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56577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82082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2252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421797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170613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25127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78667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76640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24D2D4A-6CFB-4D56-BD61-0C19EFF66669}" type="datetimeFigureOut">
              <a:rPr lang="pl-PL" smtClean="0"/>
              <a:pPr/>
              <a:t>22.01.2020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70709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24D2D4A-6CFB-4D56-BD61-0C19EFF66669}" type="datetimeFigureOut">
              <a:rPr lang="pl-PL" smtClean="0"/>
              <a:pPr/>
              <a:t>22.01.2020</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EA99DF3-27BC-4DB6-BF63-F8663BCF69FF}" type="slidenum">
              <a:rPr lang="pl-PL" smtClean="0"/>
              <a:pPr/>
              <a:t>‹#›</a:t>
            </a:fld>
            <a:endParaRPr lang="pl-PL"/>
          </a:p>
        </p:txBody>
      </p:sp>
    </p:spTree>
    <p:extLst>
      <p:ext uri="{BB962C8B-B14F-4D97-AF65-F5344CB8AC3E}">
        <p14:creationId xmlns:p14="http://schemas.microsoft.com/office/powerpoint/2010/main" val="1721659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hravaskolka.sk/pre-rodicov-ktori-sa-zaujimaju/zahrajte-sa-spolu-na-chemikov./" TargetMode="External"/><Relationship Id="rId3" Type="http://schemas.openxmlformats.org/officeDocument/2006/relationships/image" Target="../media/image22.jpeg"/><Relationship Id="rId7" Type="http://schemas.openxmlformats.org/officeDocument/2006/relationships/hyperlink" Target="https://www.zsletohrad.cz/eu/fyzika/pokus8.ht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fs.sav.sk/smolenice/pdf_12/smolenice_2012.pdf" TargetMode="External"/><Relationship Id="rId5" Type="http://schemas.openxmlformats.org/officeDocument/2006/relationships/hyperlink" Target="https://www.youtube.com/watch?v=jsEsmWjsVQM" TargetMode="External"/><Relationship Id="rId4" Type="http://schemas.openxmlformats.org/officeDocument/2006/relationships/hyperlink" Target="https://referaty.aktuality.sk/fyzika?i9=3f8e24ed2775" TargetMode="External"/><Relationship Id="rId9" Type="http://schemas.openxmlformats.org/officeDocument/2006/relationships/hyperlink" Target="http://www.testokazi.hol.es/ziacke-pokusy-z-fyziky.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pl.wiktionary.org/wiki/szklanka"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86264" y="3000177"/>
            <a:ext cx="10177619" cy="2934797"/>
          </a:xfrm>
        </p:spPr>
        <p:txBody>
          <a:bodyPr>
            <a:normAutofit fontScale="77500" lnSpcReduction="20000"/>
          </a:bodyPr>
          <a:lstStyle/>
          <a:p>
            <a:pPr algn="ctr"/>
            <a:r>
              <a:rPr lang="pl-PL" sz="5200" b="1" dirty="0">
                <a:solidFill>
                  <a:srgbClr val="FF0000"/>
                </a:solidFill>
                <a:latin typeface="Bradley Hand ITC" panose="03070402050302030203" pitchFamily="66" charset="0"/>
              </a:rPr>
              <a:t>FYZIKA V PRAXI</a:t>
            </a:r>
            <a:r>
              <a:rPr lang="pl-PL" sz="5200" b="1" dirty="0">
                <a:solidFill>
                  <a:srgbClr val="C00000"/>
                </a:solidFill>
                <a:latin typeface="Bradley Hand ITC" panose="03070402050302030203" pitchFamily="66" charset="0"/>
              </a:rPr>
              <a:t> – </a:t>
            </a:r>
            <a:r>
              <a:rPr lang="sk-SK" sz="5200" b="1" dirty="0">
                <a:solidFill>
                  <a:srgbClr val="C00000"/>
                </a:solidFill>
                <a:latin typeface="Bradley Hand ITC" panose="03070402050302030203" pitchFamily="66" charset="0"/>
              </a:rPr>
              <a:t>fyzikálne pokusy</a:t>
            </a:r>
          </a:p>
          <a:p>
            <a:endParaRPr lang="pl-PL" sz="6600" b="1" dirty="0">
              <a:solidFill>
                <a:srgbClr val="C00000"/>
              </a:solidFill>
              <a:latin typeface="Bradley Hand ITC" panose="03070402050302030203" pitchFamily="66" charset="0"/>
            </a:endParaRPr>
          </a:p>
          <a:p>
            <a:endParaRPr lang="pl-PL" sz="6600" b="1" dirty="0">
              <a:solidFill>
                <a:srgbClr val="C00000"/>
              </a:solidFill>
              <a:latin typeface="Bradley Hand ITC" panose="03070402050302030203" pitchFamily="66" charset="0"/>
            </a:endParaRPr>
          </a:p>
          <a:p>
            <a:r>
              <a:rPr lang="sk-SK" sz="1600" b="1" dirty="0">
                <a:solidFill>
                  <a:srgbClr val="C00000"/>
                </a:solidFill>
                <a:latin typeface="Bradley Hand ITC" panose="03070402050302030203" pitchFamily="66" charset="0"/>
              </a:rPr>
              <a:t>Web </a:t>
            </a:r>
            <a:r>
              <a:rPr lang="sk-SK" sz="1600" b="1" dirty="0" err="1">
                <a:solidFill>
                  <a:srgbClr val="C00000"/>
                </a:solidFill>
                <a:latin typeface="Bradley Hand ITC" panose="03070402050302030203" pitchFamily="66" charset="0"/>
              </a:rPr>
              <a:t>Quest</a:t>
            </a:r>
            <a:r>
              <a:rPr lang="sk-SK" sz="1600" b="1" dirty="0">
                <a:solidFill>
                  <a:srgbClr val="C00000"/>
                </a:solidFill>
                <a:latin typeface="Bradley Hand ITC" panose="03070402050302030203" pitchFamily="66" charset="0"/>
              </a:rPr>
              <a:t> je určený pre siedme triedy základných </a:t>
            </a:r>
            <a:r>
              <a:rPr lang="sk-SK" sz="1600" b="1" dirty="0" err="1">
                <a:solidFill>
                  <a:srgbClr val="C00000"/>
                </a:solidFill>
                <a:latin typeface="Bradley Hand ITC" panose="03070402050302030203" pitchFamily="66" charset="0"/>
              </a:rPr>
              <a:t>škÔl</a:t>
            </a:r>
            <a:r>
              <a:rPr lang="sk-SK" sz="1600" b="1" dirty="0">
                <a:solidFill>
                  <a:srgbClr val="C00000"/>
                </a:solidFill>
                <a:latin typeface="Bradley Hand ITC" panose="03070402050302030203" pitchFamily="66" charset="0"/>
              </a:rPr>
              <a:t>.</a:t>
            </a:r>
          </a:p>
          <a:p>
            <a:r>
              <a:rPr lang="sk-SK" sz="1600" b="1" dirty="0">
                <a:solidFill>
                  <a:srgbClr val="C00000"/>
                </a:solidFill>
                <a:latin typeface="Bradley Hand ITC" panose="03070402050302030203" pitchFamily="66" charset="0"/>
              </a:rPr>
              <a:t>PRIPRAVILA: </a:t>
            </a:r>
            <a:r>
              <a:rPr lang="sk-SK" sz="1600" b="1" dirty="0" err="1">
                <a:latin typeface="Bradley Hand ITC" panose="03070402050302030203" pitchFamily="66" charset="0"/>
              </a:rPr>
              <a:t>Sabina</a:t>
            </a:r>
            <a:r>
              <a:rPr lang="sk-SK" sz="1600" b="1" dirty="0">
                <a:latin typeface="Bradley Hand ITC" panose="03070402050302030203" pitchFamily="66" charset="0"/>
              </a:rPr>
              <a:t> </a:t>
            </a:r>
            <a:r>
              <a:rPr lang="sk-SK" sz="1600" b="1" dirty="0" err="1">
                <a:latin typeface="Bradley Hand ITC" panose="03070402050302030203" pitchFamily="66" charset="0"/>
              </a:rPr>
              <a:t>Folwarska</a:t>
            </a:r>
            <a:endParaRPr lang="sk-SK" sz="1600" b="1" dirty="0">
              <a:latin typeface="Bradley Hand ITC" panose="03070402050302030203" pitchFamily="66" charset="0"/>
            </a:endParaRPr>
          </a:p>
        </p:txBody>
      </p:sp>
      <p:pic>
        <p:nvPicPr>
          <p:cNvPr id="1026" name="Picture 2" descr="https://image.shutterstock.com/display_pic_with_logo/1218650/263333567/stock-vector-archimedes-in-bathtub-cartoon-illustration-of-archimedes-in-his-bathtub-with-the-golden-crown-and-263333567.jpg">
            <a:extLst>
              <a:ext uri="{FF2B5EF4-FFF2-40B4-BE49-F238E27FC236}">
                <a16:creationId xmlns:a16="http://schemas.microsoft.com/office/drawing/2014/main" xmlns="" id="{7BD5EB7B-37BD-443E-8C23-B6C0AF1C38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5591" y="4199951"/>
            <a:ext cx="3800818" cy="130138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xmlns="" id="{99F43FEF-600F-4B71-9039-1878E4F1A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3861" y="6153691"/>
            <a:ext cx="1744278" cy="556968"/>
          </a:xfrm>
          <a:prstGeom prst="rect">
            <a:avLst/>
          </a:prstGeom>
        </p:spPr>
      </p:pic>
    </p:spTree>
    <p:extLst>
      <p:ext uri="{BB962C8B-B14F-4D97-AF65-F5344CB8AC3E}">
        <p14:creationId xmlns:p14="http://schemas.microsoft.com/office/powerpoint/2010/main" val="122313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zpilki, Kolorowe Szpilki, Rozproszone">
            <a:extLst>
              <a:ext uri="{FF2B5EF4-FFF2-40B4-BE49-F238E27FC236}">
                <a16:creationId xmlns:a16="http://schemas.microsoft.com/office/drawing/2014/main" xmlns="" id="{C49C173B-1E25-477F-BA21-3674EB835E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9" r="-2" b="-2"/>
          <a:stretch/>
        </p:blipFill>
        <p:spPr bwMode="auto">
          <a:xfrm>
            <a:off x="9053106" y="2775951"/>
            <a:ext cx="2090649" cy="145197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Główka Zapałki, Niebieski, Czerwony">
            <a:extLst>
              <a:ext uri="{FF2B5EF4-FFF2-40B4-BE49-F238E27FC236}">
                <a16:creationId xmlns:a16="http://schemas.microsoft.com/office/drawing/2014/main" xmlns="" id="{15091EFA-3515-4E8A-9D73-571B93B2F7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86" r="27893" b="1"/>
          <a:stretch/>
        </p:blipFill>
        <p:spPr bwMode="auto">
          <a:xfrm>
            <a:off x="6798733" y="2775951"/>
            <a:ext cx="209064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Monety, Waluty, Indie, Pice, Rupia">
            <a:extLst>
              <a:ext uri="{FF2B5EF4-FFF2-40B4-BE49-F238E27FC236}">
                <a16:creationId xmlns:a16="http://schemas.microsoft.com/office/drawing/2014/main" xmlns="" id="{A21C07E5-44B1-4B7B-9DE6-0B7F460DE1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1" r="1996" b="-2"/>
          <a:stretch/>
        </p:blipFill>
        <p:spPr bwMode="auto">
          <a:xfrm>
            <a:off x="9053107" y="4391137"/>
            <a:ext cx="2090649" cy="145197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pl-PL"/>
              <a:t>PROCES</a:t>
            </a:r>
          </a:p>
        </p:txBody>
      </p:sp>
      <p:sp>
        <p:nvSpPr>
          <p:cNvPr id="3" name="Symbol zastępczy zawartości 2"/>
          <p:cNvSpPr>
            <a:spLocks noGrp="1"/>
          </p:cNvSpPr>
          <p:nvPr>
            <p:ph idx="1"/>
          </p:nvPr>
        </p:nvSpPr>
        <p:spPr>
          <a:xfrm>
            <a:off x="1154954" y="2603500"/>
            <a:ext cx="5211979" cy="3416300"/>
          </a:xfrm>
        </p:spPr>
        <p:txBody>
          <a:bodyPr anchor="ctr">
            <a:normAutofit/>
          </a:bodyPr>
          <a:lstStyle/>
          <a:p>
            <a:pPr marL="0" indent="0">
              <a:lnSpc>
                <a:spcPct val="90000"/>
              </a:lnSpc>
              <a:buNone/>
            </a:pPr>
            <a:r>
              <a:rPr lang="pl-PL" sz="1500" dirty="0"/>
              <a:t>SKUPINA Č.2 </a:t>
            </a:r>
          </a:p>
          <a:p>
            <a:pPr marL="0" indent="0">
              <a:lnSpc>
                <a:spcPct val="90000"/>
              </a:lnSpc>
              <a:buNone/>
            </a:pPr>
            <a:r>
              <a:rPr lang="pl-PL" sz="1500" dirty="0"/>
              <a:t>POKUS Č. 3 – 3. HODINA</a:t>
            </a:r>
          </a:p>
          <a:p>
            <a:pPr>
              <a:lnSpc>
                <a:spcPct val="90000"/>
              </a:lnSpc>
              <a:buFont typeface="+mj-lt"/>
              <a:buAutoNum type="arabicPeriod"/>
            </a:pPr>
            <a:r>
              <a:rPr lang="sk-SK" sz="1500" dirty="0"/>
              <a:t>Na internete si pozrite pokus „Tepelná rozťažnosť pevných látok”- s mincou</a:t>
            </a:r>
            <a:br>
              <a:rPr lang="sk-SK" sz="1500" dirty="0"/>
            </a:br>
            <a:r>
              <a:rPr lang="sk-SK" sz="1500" dirty="0"/>
              <a:t> ( odkaz č.7 v Zdrojoch).</a:t>
            </a:r>
          </a:p>
          <a:p>
            <a:pPr>
              <a:lnSpc>
                <a:spcPct val="90000"/>
              </a:lnSpc>
              <a:buFont typeface="+mj-lt"/>
              <a:buAutoNum type="arabicPeriod"/>
            </a:pPr>
            <a:r>
              <a:rPr lang="sk-SK" sz="1500" dirty="0"/>
              <a:t>Sami urobte tento pokus.</a:t>
            </a:r>
          </a:p>
          <a:p>
            <a:pPr>
              <a:lnSpc>
                <a:spcPct val="90000"/>
              </a:lnSpc>
              <a:buFont typeface="+mj-lt"/>
              <a:buAutoNum type="arabicPeriod"/>
            </a:pPr>
            <a:r>
              <a:rPr lang="sk-SK" sz="1500" dirty="0"/>
              <a:t>Písomne odpovedzte na nasledujúce otázky:</a:t>
            </a:r>
          </a:p>
          <a:p>
            <a:pPr marL="0" indent="0">
              <a:lnSpc>
                <a:spcPct val="90000"/>
              </a:lnSpc>
              <a:buNone/>
            </a:pPr>
            <a:r>
              <a:rPr lang="sk-SK" sz="1500" dirty="0"/>
              <a:t>- Čo je to tepelná rozťažnosť pevných látok?</a:t>
            </a:r>
          </a:p>
          <a:p>
            <a:pPr>
              <a:lnSpc>
                <a:spcPct val="90000"/>
              </a:lnSpc>
              <a:buFontTx/>
              <a:buChar char="-"/>
            </a:pPr>
            <a:r>
              <a:rPr lang="sk-SK" sz="1500" dirty="0"/>
              <a:t>Čo je to teplo?</a:t>
            </a:r>
          </a:p>
          <a:p>
            <a:pPr>
              <a:lnSpc>
                <a:spcPct val="90000"/>
              </a:lnSpc>
              <a:buFontTx/>
              <a:buChar char="-"/>
            </a:pPr>
            <a:r>
              <a:rPr lang="sk-SK" sz="1500" dirty="0"/>
              <a:t>Čo je podmienkou tepelného toku?</a:t>
            </a:r>
          </a:p>
          <a:p>
            <a:pPr>
              <a:lnSpc>
                <a:spcPct val="90000"/>
              </a:lnSpc>
              <a:buFontTx/>
              <a:buChar char="-"/>
            </a:pPr>
            <a:r>
              <a:rPr lang="sk-SK" sz="1500" dirty="0"/>
              <a:t>Aký je smer tepelného toku?</a:t>
            </a:r>
          </a:p>
          <a:p>
            <a:pPr marL="0" indent="0">
              <a:lnSpc>
                <a:spcPct val="90000"/>
              </a:lnSpc>
              <a:buNone/>
            </a:pPr>
            <a:endParaRPr lang="pl-PL" sz="1500" dirty="0"/>
          </a:p>
        </p:txBody>
      </p:sp>
    </p:spTree>
    <p:extLst>
      <p:ext uri="{BB962C8B-B14F-4D97-AF65-F5344CB8AC3E}">
        <p14:creationId xmlns:p14="http://schemas.microsoft.com/office/powerpoint/2010/main" val="111309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7" name="Rectangle 26"/>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pl-PL">
                <a:solidFill>
                  <a:srgbClr val="EBEBEB"/>
                </a:solidFill>
              </a:rPr>
              <a:t>PROCES</a:t>
            </a:r>
          </a:p>
        </p:txBody>
      </p:sp>
      <p:sp>
        <p:nvSpPr>
          <p:cNvPr id="3" name="Symbol zastępczy zawartości 2"/>
          <p:cNvSpPr>
            <a:spLocks noGrp="1"/>
          </p:cNvSpPr>
          <p:nvPr>
            <p:ph idx="1"/>
          </p:nvPr>
        </p:nvSpPr>
        <p:spPr>
          <a:xfrm>
            <a:off x="639098" y="2418735"/>
            <a:ext cx="6072776" cy="3811740"/>
          </a:xfrm>
        </p:spPr>
        <p:txBody>
          <a:bodyPr anchor="ctr">
            <a:normAutofit/>
          </a:bodyPr>
          <a:lstStyle/>
          <a:p>
            <a:pPr marL="0" indent="0">
              <a:lnSpc>
                <a:spcPct val="90000"/>
              </a:lnSpc>
              <a:buNone/>
            </a:pPr>
            <a:r>
              <a:rPr lang="pl-PL" sz="1700" dirty="0">
                <a:solidFill>
                  <a:srgbClr val="FFFFFF"/>
                </a:solidFill>
                <a:latin typeface="Trebuchet MS" panose="020B0603020202020204" pitchFamily="34" charset="0"/>
              </a:rPr>
              <a:t> </a:t>
            </a:r>
            <a:r>
              <a:rPr lang="sk-SK" sz="1700" dirty="0">
                <a:solidFill>
                  <a:srgbClr val="FFFFFF"/>
                </a:solidFill>
                <a:latin typeface="Trebuchet MS" panose="020B0603020202020204" pitchFamily="34" charset="0"/>
              </a:rPr>
              <a:t>Na záver bude každá skupina prezentovať svoje pokusy a objasnenia (opis) ostatným žiakom. Odpovie na otázky učiteľa (budú to tie isté otázky, na ktoré predtým odpovie písomne) a na prípadné otázky iných žiakov.</a:t>
            </a:r>
          </a:p>
          <a:p>
            <a:pPr marL="0" indent="0">
              <a:lnSpc>
                <a:spcPct val="90000"/>
              </a:lnSpc>
              <a:buNone/>
            </a:pPr>
            <a:r>
              <a:rPr lang="sk-SK" sz="1700" dirty="0">
                <a:solidFill>
                  <a:srgbClr val="FFFFFF"/>
                </a:solidFill>
                <a:latin typeface="Trebuchet MS" panose="020B0603020202020204" pitchFamily="34" charset="0"/>
              </a:rPr>
              <a:t>Vašu prácu bude hodnotiť učiteľ. Myslite na dôležité zásady:</a:t>
            </a:r>
          </a:p>
          <a:p>
            <a:pPr lvl="0">
              <a:lnSpc>
                <a:spcPct val="90000"/>
              </a:lnSpc>
              <a:buChar char="-"/>
            </a:pPr>
            <a:r>
              <a:rPr lang="sk-SK" sz="1700" dirty="0">
                <a:solidFill>
                  <a:srgbClr val="FFFFFF"/>
                </a:solidFill>
                <a:latin typeface="Trebuchet MS" panose="020B0603020202020204" pitchFamily="34" charset="0"/>
              </a:rPr>
              <a:t>Prezentáciu pokusu pred celou skupinou si dobre pripravte.</a:t>
            </a:r>
          </a:p>
          <a:p>
            <a:pPr lvl="0">
              <a:lnSpc>
                <a:spcPct val="90000"/>
              </a:lnSpc>
              <a:buChar char="-"/>
            </a:pPr>
            <a:r>
              <a:rPr lang="sk-SK" sz="1700" dirty="0">
                <a:solidFill>
                  <a:srgbClr val="FFFFFF"/>
                </a:solidFill>
                <a:latin typeface="Trebuchet MS" panose="020B0603020202020204" pitchFamily="34" charset="0"/>
              </a:rPr>
              <a:t>Odpovede na otázky by mali byť správne a úplne.</a:t>
            </a:r>
          </a:p>
          <a:p>
            <a:pPr lvl="0">
              <a:lnSpc>
                <a:spcPct val="90000"/>
              </a:lnSpc>
              <a:buChar char="-"/>
            </a:pPr>
            <a:r>
              <a:rPr lang="sk-SK" sz="1700" dirty="0">
                <a:solidFill>
                  <a:srgbClr val="FFFFFF"/>
                </a:solidFill>
                <a:latin typeface="Trebuchet MS" panose="020B0603020202020204" pitchFamily="34" charset="0"/>
              </a:rPr>
              <a:t>Každý člen by sa mal snažiť a angažovať. Mali by ste spolupracovať.</a:t>
            </a:r>
          </a:p>
          <a:p>
            <a:pPr marL="0" lvl="0" indent="0">
              <a:lnSpc>
                <a:spcPct val="90000"/>
              </a:lnSpc>
              <a:buNone/>
            </a:pPr>
            <a:r>
              <a:rPr lang="sk-SK" sz="1700" dirty="0">
                <a:solidFill>
                  <a:srgbClr val="FFFFFF"/>
                </a:solidFill>
                <a:latin typeface="Trebuchet MS" panose="020B0603020202020204" pitchFamily="34" charset="0"/>
              </a:rPr>
              <a:t>       PRAJEM VÁM PRÍJEMNÚ PRÁCU</a:t>
            </a:r>
            <a:r>
              <a:rPr lang="sk-SK" sz="1700" dirty="0">
                <a:solidFill>
                  <a:srgbClr val="FFFFFF"/>
                </a:solidFill>
                <a:latin typeface="Trebuchet MS" panose="020B0603020202020204" pitchFamily="34" charset="0"/>
                <a:sym typeface="Wingdings" panose="05000000000000000000" pitchFamily="2" charset="2"/>
              </a:rPr>
              <a:t></a:t>
            </a:r>
            <a:endParaRPr lang="sk-SK" sz="1700" dirty="0">
              <a:solidFill>
                <a:srgbClr val="FFFFFF"/>
              </a:solidFill>
              <a:latin typeface="Trebuchet MS" panose="020B0603020202020204" pitchFamily="34" charset="0"/>
            </a:endParaRPr>
          </a:p>
          <a:p>
            <a:pPr>
              <a:lnSpc>
                <a:spcPct val="90000"/>
              </a:lnSpc>
            </a:pPr>
            <a:endParaRPr lang="pl-PL" sz="1700" dirty="0">
              <a:solidFill>
                <a:srgbClr val="FFFFFF"/>
              </a:solidFill>
            </a:endParaRPr>
          </a:p>
        </p:txBody>
      </p:sp>
      <p:pic>
        <p:nvPicPr>
          <p:cNvPr id="11266" name="Picture 2" descr="Brown, Brunette, Kobiet, Palec, Gest">
            <a:extLst>
              <a:ext uri="{FF2B5EF4-FFF2-40B4-BE49-F238E27FC236}">
                <a16:creationId xmlns:a16="http://schemas.microsoft.com/office/drawing/2014/main" xmlns="" id="{7B343688-5AE5-4DF0-A280-7EAD598414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572" y="1885164"/>
            <a:ext cx="443231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9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7"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2290" name="Picture 2" descr="Wody, Technologia, Staw, Fontanna">
            <a:extLst>
              <a:ext uri="{FF2B5EF4-FFF2-40B4-BE49-F238E27FC236}">
                <a16:creationId xmlns:a16="http://schemas.microsoft.com/office/drawing/2014/main" xmlns="" id="{4A766353-C7A5-4161-8A2C-461BE67C0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226" y="645106"/>
            <a:ext cx="3728233" cy="5585369"/>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pl-PL" dirty="0">
                <a:solidFill>
                  <a:srgbClr val="EBEBEB"/>
                </a:solidFill>
              </a:rPr>
              <a:t>ZDROJE</a:t>
            </a:r>
          </a:p>
        </p:txBody>
      </p:sp>
      <p:sp>
        <p:nvSpPr>
          <p:cNvPr id="3" name="Symbol zastępczy zawartości 2"/>
          <p:cNvSpPr>
            <a:spLocks noGrp="1"/>
          </p:cNvSpPr>
          <p:nvPr>
            <p:ph idx="1"/>
          </p:nvPr>
        </p:nvSpPr>
        <p:spPr>
          <a:xfrm>
            <a:off x="639098" y="2418735"/>
            <a:ext cx="6072776" cy="3811740"/>
          </a:xfrm>
        </p:spPr>
        <p:txBody>
          <a:bodyPr anchor="ctr">
            <a:normAutofit/>
          </a:bodyPr>
          <a:lstStyle/>
          <a:p>
            <a:pPr lvl="0">
              <a:lnSpc>
                <a:spcPct val="90000"/>
              </a:lnSpc>
              <a:buFont typeface="+mj-lt"/>
              <a:buAutoNum type="arabicPeriod"/>
            </a:pPr>
            <a:r>
              <a:rPr lang="pl-PL" sz="1400" dirty="0" smtClean="0">
                <a:hlinkClick r:id="rId4"/>
              </a:rPr>
              <a:t>https://referaty.aktuality.sk/fyzika?i9=3f8e24ed2775 </a:t>
            </a:r>
            <a:endParaRPr lang="pl-PL" sz="1400" dirty="0" smtClean="0"/>
          </a:p>
          <a:p>
            <a:pPr lvl="0">
              <a:lnSpc>
                <a:spcPct val="90000"/>
              </a:lnSpc>
              <a:buFont typeface="+mj-lt"/>
              <a:buAutoNum type="arabicPeriod"/>
            </a:pPr>
            <a:r>
              <a:rPr lang="pl-PL" sz="1400" dirty="0" smtClean="0">
                <a:hlinkClick r:id="rId5"/>
              </a:rPr>
              <a:t>https://www.youtube.com/watch?v=jsEsmWjsVQM</a:t>
            </a:r>
            <a:endParaRPr lang="pl-PL" sz="1400" dirty="0" smtClean="0"/>
          </a:p>
          <a:p>
            <a:pPr lvl="0">
              <a:lnSpc>
                <a:spcPct val="90000"/>
              </a:lnSpc>
              <a:buFont typeface="+mj-lt"/>
              <a:buAutoNum type="arabicPeriod"/>
            </a:pPr>
            <a:r>
              <a:rPr lang="pl-PL" sz="1400" dirty="0">
                <a:hlinkClick r:id="rId6"/>
              </a:rPr>
              <a:t>http://sfs.sav.sk/smolenice/pdf_12/smolenice_2012.pdf</a:t>
            </a:r>
            <a:r>
              <a:rPr lang="pl-PL" sz="1400" dirty="0" smtClean="0">
                <a:hlinkClick r:id="rId7"/>
              </a:rPr>
              <a:t>https</a:t>
            </a:r>
            <a:r>
              <a:rPr lang="pl-PL" sz="1400" dirty="0" smtClean="0">
                <a:hlinkClick r:id="rId7"/>
              </a:rPr>
              <a:t>://www.zsletohrad.cz/eu/fyzika/pokus8.htm</a:t>
            </a:r>
            <a:endParaRPr lang="pl-PL" sz="1400" dirty="0" smtClean="0"/>
          </a:p>
          <a:p>
            <a:pPr lvl="0">
              <a:lnSpc>
                <a:spcPct val="90000"/>
              </a:lnSpc>
              <a:buFont typeface="+mj-lt"/>
              <a:buAutoNum type="arabicPeriod"/>
            </a:pPr>
            <a:r>
              <a:rPr lang="pl-PL" sz="1400" dirty="0">
                <a:hlinkClick r:id="rId8"/>
              </a:rPr>
              <a:t>https://www.hravaskolka.sk/pre-rodicov-ktori-sa-zaujimaju/zahrajte-sa-spolu-na-chemikov</a:t>
            </a:r>
            <a:r>
              <a:rPr lang="pl-PL" sz="1400" dirty="0" smtClean="0">
                <a:hlinkClick r:id="rId8"/>
              </a:rPr>
              <a:t>./</a:t>
            </a:r>
            <a:endParaRPr lang="pl-PL" sz="1400" dirty="0" smtClean="0"/>
          </a:p>
          <a:p>
            <a:pPr lvl="0">
              <a:lnSpc>
                <a:spcPct val="90000"/>
              </a:lnSpc>
              <a:buFont typeface="+mj-lt"/>
              <a:buAutoNum type="arabicPeriod"/>
            </a:pPr>
            <a:r>
              <a:rPr lang="pl-PL" sz="1400" smtClean="0">
                <a:hlinkClick r:id="rId9"/>
              </a:rPr>
              <a:t>http</a:t>
            </a:r>
            <a:r>
              <a:rPr lang="pl-PL" sz="1400" dirty="0" smtClean="0">
                <a:hlinkClick r:id="rId9"/>
              </a:rPr>
              <a:t>://www.testokazi.hol.es/ziacke-pokusy-z-fyziky.html</a:t>
            </a:r>
            <a:endParaRPr lang="pl-PL" sz="1400" dirty="0" smtClean="0"/>
          </a:p>
          <a:p>
            <a:pPr marL="0" indent="0">
              <a:lnSpc>
                <a:spcPct val="90000"/>
              </a:lnSpc>
              <a:buNone/>
            </a:pPr>
            <a:r>
              <a:rPr lang="pl-PL" sz="1300" dirty="0">
                <a:solidFill>
                  <a:srgbClr val="FFFFFF"/>
                </a:solidFill>
              </a:rPr>
              <a:t> </a:t>
            </a:r>
          </a:p>
          <a:p>
            <a:pPr>
              <a:lnSpc>
                <a:spcPct val="90000"/>
              </a:lnSpc>
            </a:pPr>
            <a:endParaRPr lang="pl-PL" sz="1300" dirty="0">
              <a:solidFill>
                <a:srgbClr val="FFFFFF"/>
              </a:solidFill>
            </a:endParaRPr>
          </a:p>
        </p:txBody>
      </p:sp>
    </p:spTree>
    <p:extLst>
      <p:ext uri="{BB962C8B-B14F-4D97-AF65-F5344CB8AC3E}">
        <p14:creationId xmlns:p14="http://schemas.microsoft.com/office/powerpoint/2010/main" val="168333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0B0F0"/>
                </a:solidFill>
              </a:rPr>
              <a:t>HODNOTENIE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116955925"/>
              </p:ext>
            </p:extLst>
          </p:nvPr>
        </p:nvGraphicFramePr>
        <p:xfrm>
          <a:off x="1155700" y="2155825"/>
          <a:ext cx="8824912" cy="3723640"/>
        </p:xfrm>
        <a:graphic>
          <a:graphicData uri="http://schemas.openxmlformats.org/drawingml/2006/table">
            <a:tbl>
              <a:tblPr firstRow="1" bandRow="1">
                <a:tableStyleId>{5C22544A-7EE6-4342-B048-85BDC9FD1C3A}</a:tableStyleId>
              </a:tblPr>
              <a:tblGrid>
                <a:gridCol w="2325731">
                  <a:extLst>
                    <a:ext uri="{9D8B030D-6E8A-4147-A177-3AD203B41FA5}">
                      <a16:colId xmlns:a16="http://schemas.microsoft.com/office/drawing/2014/main" xmlns="" val="2361680310"/>
                    </a:ext>
                  </a:extLst>
                </a:gridCol>
                <a:gridCol w="2086725">
                  <a:extLst>
                    <a:ext uri="{9D8B030D-6E8A-4147-A177-3AD203B41FA5}">
                      <a16:colId xmlns:a16="http://schemas.microsoft.com/office/drawing/2014/main" xmlns="" val="3000551834"/>
                    </a:ext>
                  </a:extLst>
                </a:gridCol>
                <a:gridCol w="2206228">
                  <a:extLst>
                    <a:ext uri="{9D8B030D-6E8A-4147-A177-3AD203B41FA5}">
                      <a16:colId xmlns:a16="http://schemas.microsoft.com/office/drawing/2014/main" xmlns="" val="3112164831"/>
                    </a:ext>
                  </a:extLst>
                </a:gridCol>
                <a:gridCol w="2206228">
                  <a:extLst>
                    <a:ext uri="{9D8B030D-6E8A-4147-A177-3AD203B41FA5}">
                      <a16:colId xmlns:a16="http://schemas.microsoft.com/office/drawing/2014/main" xmlns="" val="509600229"/>
                    </a:ext>
                  </a:extLst>
                </a:gridCol>
              </a:tblGrid>
              <a:tr h="370840">
                <a:tc>
                  <a:txBody>
                    <a:bodyPr/>
                    <a:lstStyle/>
                    <a:p>
                      <a:pPr marL="0" marR="0" lvl="0" indent="0" algn="ctr" rtl="0" hangingPunct="0">
                        <a:lnSpc>
                          <a:spcPct val="100000"/>
                        </a:lnSpc>
                        <a:spcBef>
                          <a:spcPts val="0"/>
                        </a:spcBef>
                        <a:spcAft>
                          <a:spcPts val="0"/>
                        </a:spcAft>
                        <a:buNone/>
                        <a:tabLst/>
                      </a:pPr>
                      <a:r>
                        <a:rPr lang="sk-SK" noProof="0" dirty="0">
                          <a:solidFill>
                            <a:srgbClr val="FF0000"/>
                          </a:solidFill>
                        </a:rPr>
                        <a:t>Počet</a:t>
                      </a:r>
                      <a:r>
                        <a:rPr lang="sk-SK" baseline="0" noProof="0" dirty="0">
                          <a:solidFill>
                            <a:srgbClr val="FF0000"/>
                          </a:solidFill>
                        </a:rPr>
                        <a:t> bodov</a:t>
                      </a:r>
                      <a:endParaRPr lang="sk-SK" noProof="0" dirty="0">
                        <a:solidFill>
                          <a:srgbClr val="FF0000"/>
                        </a:solidFill>
                      </a:endParaRP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3</a:t>
                      </a:r>
                    </a:p>
                  </a:txBody>
                  <a:tcPr/>
                </a:tc>
                <a:extLst>
                  <a:ext uri="{0D108BD9-81ED-4DB2-BD59-A6C34878D82A}">
                    <a16:rowId xmlns:a16="http://schemas.microsoft.com/office/drawing/2014/main" xmlns="" val="128560976"/>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 Odpovede na otázky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Neúplné,</a:t>
                      </a:r>
                      <a:r>
                        <a:rPr lang="sk-SK" sz="1600" b="0" i="0" u="none" strike="noStrike" kern="1200" baseline="0" noProof="0" dirty="0">
                          <a:latin typeface="Trebuchet MS" pitchFamily="34"/>
                          <a:ea typeface="Lucida Sans Unicode" pitchFamily="2"/>
                          <a:cs typeface="Mangal" pitchFamily="2"/>
                        </a:rPr>
                        <a:t> nesprávne odpovede na otázky</a:t>
                      </a:r>
                      <a:r>
                        <a:rPr lang="sk-SK" sz="1600" b="0" i="0" u="none" strike="noStrike" kern="1200" noProof="0" dirty="0">
                          <a:latin typeface="Trebuchet MS" pitchFamily="34"/>
                          <a:ea typeface="Lucida Sans Unicode" pitchFamily="2"/>
                          <a:cs typeface="Mangal" pitchFamily="2"/>
                        </a:rPr>
                        <a:t>. Slabé využitie zdrojov. </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Správne</a:t>
                      </a:r>
                      <a:r>
                        <a:rPr lang="sk-SK" sz="1600" b="0" i="0" u="none" strike="noStrike" kern="1200" baseline="0" noProof="0" dirty="0">
                          <a:latin typeface="Trebuchet MS" pitchFamily="34"/>
                          <a:ea typeface="Lucida Sans Unicode" pitchFamily="2"/>
                          <a:cs typeface="Mangal" pitchFamily="2"/>
                        </a:rPr>
                        <a:t> odpovede na otázky</a:t>
                      </a:r>
                      <a:r>
                        <a:rPr lang="sk-SK" sz="1600" b="0" i="0" u="none" strike="noStrike" kern="1200" noProof="0" dirty="0">
                          <a:latin typeface="Trebuchet MS" pitchFamily="34"/>
                          <a:ea typeface="Lucida Sans Unicode" pitchFamily="2"/>
                          <a:cs typeface="Mangal" pitchFamily="2"/>
                        </a:rPr>
                        <a:t>. Malé chyby, dobre využitie zdrojov.</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Odpovede správne, bez chýb. Vyčerpávajúce</a:t>
                      </a:r>
                      <a:r>
                        <a:rPr lang="sk-SK" sz="1600" b="0" i="0" u="none" strike="noStrike" kern="1200" baseline="0" noProof="0" dirty="0">
                          <a:latin typeface="Trebuchet MS" pitchFamily="34"/>
                          <a:ea typeface="Lucida Sans Unicode" pitchFamily="2"/>
                          <a:cs typeface="Mangal" pitchFamily="2"/>
                        </a:rPr>
                        <a:t> využitie zdrojov</a:t>
                      </a:r>
                      <a:r>
                        <a:rPr lang="sk-SK" sz="1600" b="0" i="0" u="none" strike="noStrike" kern="1200" noProof="0" dirty="0">
                          <a:latin typeface="Trebuchet MS" pitchFamily="34"/>
                          <a:ea typeface="Lucida Sans Unicode" pitchFamily="2"/>
                          <a:cs typeface="Mangal" pitchFamily="2"/>
                        </a:rPr>
                        <a:t>. </a:t>
                      </a:r>
                    </a:p>
                  </a:txBody>
                  <a:tcPr/>
                </a:tc>
                <a:extLst>
                  <a:ext uri="{0D108BD9-81ED-4DB2-BD59-A6C34878D82A}">
                    <a16:rowId xmlns:a16="http://schemas.microsoft.com/office/drawing/2014/main" xmlns="" val="3739167025"/>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Prezentácia skúsenosti na triednom fóre</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Slabá prezentácia s chybami. Nesprávne odpovede na otázky.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Dobrá prezentácia, malé chyby.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Pekná, bezchybná prezentácia pred celou triedou. Úplná, vyčerpávajúca odpoveď</a:t>
                      </a:r>
                      <a:r>
                        <a:rPr lang="sk-SK" sz="1600" b="0" i="0" u="none" strike="noStrike" kern="1200" baseline="0" noProof="0" dirty="0">
                          <a:latin typeface="Trebuchet MS" pitchFamily="34"/>
                          <a:ea typeface="Lucida Sans Unicode" pitchFamily="2"/>
                          <a:cs typeface="Mangal" pitchFamily="2"/>
                        </a:rPr>
                        <a:t> na všetky otázky</a:t>
                      </a:r>
                      <a:r>
                        <a:rPr lang="sk-SK" sz="1600" b="0" i="0" u="none" strike="noStrike" kern="1200" noProof="0" dirty="0">
                          <a:latin typeface="Trebuchet MS" pitchFamily="34"/>
                          <a:ea typeface="Lucida Sans Unicode" pitchFamily="2"/>
                          <a:cs typeface="Mangal" pitchFamily="2"/>
                        </a:rPr>
                        <a:t>. Dobré využitie zdrojov. Využitie dodatočných zdrojov.</a:t>
                      </a:r>
                    </a:p>
                  </a:txBody>
                  <a:tcPr/>
                </a:tc>
                <a:extLst>
                  <a:ext uri="{0D108BD9-81ED-4DB2-BD59-A6C34878D82A}">
                    <a16:rowId xmlns:a16="http://schemas.microsoft.com/office/drawing/2014/main" xmlns="" val="1138534728"/>
                  </a:ext>
                </a:extLst>
              </a:tr>
            </a:tbl>
          </a:graphicData>
        </a:graphic>
      </p:graphicFrame>
      <p:pic>
        <p:nvPicPr>
          <p:cNvPr id="5" name="Picture 2" descr="Grafika, Wykres, Wynik, Obroty, Zysk">
            <a:extLst>
              <a:ext uri="{FF2B5EF4-FFF2-40B4-BE49-F238E27FC236}">
                <a16:creationId xmlns:a16="http://schemas.microsoft.com/office/drawing/2014/main" xmlns="" id="{3C4300AC-9AC2-4A07-A605-C79D2C3C16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4422" y="4576053"/>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7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0B0F0"/>
                </a:solidFill>
              </a:rPr>
              <a:t>HODNOTENIE</a:t>
            </a: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350221006"/>
              </p:ext>
            </p:extLst>
          </p:nvPr>
        </p:nvGraphicFramePr>
        <p:xfrm>
          <a:off x="1155700" y="1872028"/>
          <a:ext cx="8824912" cy="2900680"/>
        </p:xfrm>
        <a:graphic>
          <a:graphicData uri="http://schemas.openxmlformats.org/drawingml/2006/table">
            <a:tbl>
              <a:tblPr firstRow="1" bandRow="1">
                <a:tableStyleId>{5C22544A-7EE6-4342-B048-85BDC9FD1C3A}</a:tableStyleId>
              </a:tblPr>
              <a:tblGrid>
                <a:gridCol w="2206228">
                  <a:extLst>
                    <a:ext uri="{9D8B030D-6E8A-4147-A177-3AD203B41FA5}">
                      <a16:colId xmlns:a16="http://schemas.microsoft.com/office/drawing/2014/main" xmlns="" val="564313457"/>
                    </a:ext>
                  </a:extLst>
                </a:gridCol>
                <a:gridCol w="2206228">
                  <a:extLst>
                    <a:ext uri="{9D8B030D-6E8A-4147-A177-3AD203B41FA5}">
                      <a16:colId xmlns:a16="http://schemas.microsoft.com/office/drawing/2014/main" xmlns="" val="279846996"/>
                    </a:ext>
                  </a:extLst>
                </a:gridCol>
                <a:gridCol w="2206228">
                  <a:extLst>
                    <a:ext uri="{9D8B030D-6E8A-4147-A177-3AD203B41FA5}">
                      <a16:colId xmlns:a16="http://schemas.microsoft.com/office/drawing/2014/main" xmlns="" val="759065699"/>
                    </a:ext>
                  </a:extLst>
                </a:gridCol>
                <a:gridCol w="2206228">
                  <a:extLst>
                    <a:ext uri="{9D8B030D-6E8A-4147-A177-3AD203B41FA5}">
                      <a16:colId xmlns:a16="http://schemas.microsoft.com/office/drawing/2014/main" xmlns="" val="1309454153"/>
                    </a:ext>
                  </a:extLst>
                </a:gridCol>
              </a:tblGrid>
              <a:tr h="370840">
                <a:tc>
                  <a:txBody>
                    <a:bodyPr/>
                    <a:lstStyle/>
                    <a:p>
                      <a:pPr marL="0" marR="0" lvl="0" indent="0" algn="ctr" rtl="0" hangingPunct="0">
                        <a:lnSpc>
                          <a:spcPct val="100000"/>
                        </a:lnSpc>
                        <a:spcBef>
                          <a:spcPts val="0"/>
                        </a:spcBef>
                        <a:spcAft>
                          <a:spcPts val="0"/>
                        </a:spcAft>
                        <a:buNone/>
                        <a:tabLst/>
                      </a:pPr>
                      <a:r>
                        <a:rPr lang="sk-SK" sz="1800" b="0" i="0" u="none" strike="noStrike" kern="1200" noProof="0" dirty="0">
                          <a:solidFill>
                            <a:srgbClr val="FF0000"/>
                          </a:solidFill>
                          <a:latin typeface="Arial" pitchFamily="18"/>
                          <a:ea typeface="Lucida Sans Unicode" pitchFamily="2"/>
                          <a:cs typeface="Mangal" pitchFamily="2"/>
                        </a:rPr>
                        <a:t>Počet bodov</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rgbClr val="FF0000"/>
                          </a:solidFill>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rgbClr val="FF0000"/>
                          </a:solidFill>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rgbClr val="FF0000"/>
                          </a:solidFill>
                          <a:latin typeface="Arial" pitchFamily="18"/>
                          <a:ea typeface="Lucida Sans Unicode" pitchFamily="2"/>
                          <a:cs typeface="Mangal" pitchFamily="2"/>
                        </a:rPr>
                        <a:t>3</a:t>
                      </a:r>
                    </a:p>
                  </a:txBody>
                  <a:tcPr/>
                </a:tc>
                <a:extLst>
                  <a:ext uri="{0D108BD9-81ED-4DB2-BD59-A6C34878D82A}">
                    <a16:rowId xmlns:a16="http://schemas.microsoft.com/office/drawing/2014/main" xmlns="" val="313622600"/>
                  </a:ext>
                </a:extLst>
              </a:tr>
              <a:tr h="1554528">
                <a:tc>
                  <a:txBody>
                    <a:bodyPr/>
                    <a:lstStyle/>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Zaangažovanie skupiny a schopnosť spolupráce</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Chýbajúce</a:t>
                      </a:r>
                      <a:r>
                        <a:rPr lang="sk-SK" sz="1600" b="0" i="0" u="none" strike="noStrike" kern="1200" baseline="0" noProof="0" dirty="0">
                          <a:latin typeface="Trebuchet MS" pitchFamily="34"/>
                          <a:ea typeface="Lucida Sans Unicode" pitchFamily="2"/>
                          <a:cs typeface="Mangal" pitchFamily="2"/>
                        </a:rPr>
                        <a:t> zaangažovanie skupiny a slabá kreatívna spolupráca</a:t>
                      </a:r>
                      <a:r>
                        <a:rPr lang="sk-SK" sz="1600" b="0" i="0" u="none" strike="noStrike" kern="1200" noProof="0" dirty="0">
                          <a:latin typeface="Trebuchet MS" pitchFamily="34"/>
                          <a:ea typeface="Lucida Sans Unicode" pitchFamily="2"/>
                          <a:cs typeface="Mangal" pitchFamily="2"/>
                        </a:rPr>
                        <a:t>. Chýbajúce rozdelenie práce v skupine.</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zaangažovanie všetkých</a:t>
                      </a:r>
                      <a:r>
                        <a:rPr lang="sk-SK" sz="1600" b="0" i="0" u="none" strike="noStrike" kern="1200" baseline="0" noProof="0" dirty="0">
                          <a:latin typeface="Trebuchet MS" pitchFamily="34"/>
                          <a:ea typeface="Lucida Sans Unicode" pitchFamily="2"/>
                          <a:cs typeface="Mangal" pitchFamily="2"/>
                        </a:rPr>
                        <a:t> členov skupiny</a:t>
                      </a:r>
                      <a:r>
                        <a:rPr lang="sk-SK" sz="1600" b="0" i="0" u="none" strike="noStrike" kern="1200" noProof="0" dirty="0">
                          <a:latin typeface="Trebuchet MS" pitchFamily="34"/>
                          <a:ea typeface="Lucida Sans Unicode" pitchFamily="2"/>
                          <a:cs typeface="Mangal" pitchFamily="2"/>
                        </a:rPr>
                        <a:t>. Schopnosť spolupráce na uspokojivej úrovní. Dobré rozdelenie práce.</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Veľmi dobré zaangažovanie všetkých členov skupiny. Vzájomné</a:t>
                      </a:r>
                      <a:r>
                        <a:rPr lang="sk-SK" sz="1600" b="0" i="0" u="none" strike="noStrike" kern="1200" baseline="0" noProof="0" dirty="0">
                          <a:latin typeface="Trebuchet MS" pitchFamily="34"/>
                          <a:ea typeface="Lucida Sans Unicode" pitchFamily="2"/>
                          <a:cs typeface="Mangal" pitchFamily="2"/>
                        </a:rPr>
                        <a:t> motivovanie sa do práce</a:t>
                      </a:r>
                      <a:r>
                        <a:rPr lang="sk-SK" sz="1600" b="0" i="0" u="none" strike="noStrike" kern="1200" noProof="0" dirty="0">
                          <a:latin typeface="Trebuchet MS" pitchFamily="34"/>
                          <a:ea typeface="Lucida Sans Unicode" pitchFamily="2"/>
                          <a:cs typeface="Mangal" pitchFamily="2"/>
                        </a:rPr>
                        <a:t>. Schopnosť spolupráce na vysokej úrovní. Veľmi dobré rozdelenie práce v skupine.</a:t>
                      </a:r>
                    </a:p>
                  </a:txBody>
                  <a:tcPr/>
                </a:tc>
                <a:extLst>
                  <a:ext uri="{0D108BD9-81ED-4DB2-BD59-A6C34878D82A}">
                    <a16:rowId xmlns:a16="http://schemas.microsoft.com/office/drawing/2014/main" xmlns="" val="1182652809"/>
                  </a:ext>
                </a:extLst>
              </a:tr>
            </a:tbl>
          </a:graphicData>
        </a:graphic>
      </p:graphicFrame>
      <p:pic>
        <p:nvPicPr>
          <p:cNvPr id="7" name="Picture 2" descr="Grafika, Wykres, Wynik, Obroty, Zysk">
            <a:extLst>
              <a:ext uri="{FF2B5EF4-FFF2-40B4-BE49-F238E27FC236}">
                <a16:creationId xmlns:a16="http://schemas.microsoft.com/office/drawing/2014/main" xmlns="" id="{FEA9CEC6-CD3B-4C85-B8F1-2B785AB18F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6698" y="5042743"/>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0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CE73CFD-4E42-4D7D-B457-AC2C6FDCF3A4}"/>
              </a:ext>
            </a:extLst>
          </p:cNvPr>
          <p:cNvSpPr>
            <a:spLocks noGrp="1"/>
          </p:cNvSpPr>
          <p:nvPr>
            <p:ph type="title"/>
          </p:nvPr>
        </p:nvSpPr>
        <p:spPr/>
        <p:txBody>
          <a:bodyPr/>
          <a:lstStyle/>
          <a:p>
            <a:r>
              <a:rPr lang="pl-PL" dirty="0"/>
              <a:t>HODNOTENIE</a:t>
            </a:r>
          </a:p>
        </p:txBody>
      </p:sp>
      <p:graphicFrame>
        <p:nvGraphicFramePr>
          <p:cNvPr id="4" name="Symbol zastępczy zawartości 3">
            <a:extLst>
              <a:ext uri="{FF2B5EF4-FFF2-40B4-BE49-F238E27FC236}">
                <a16:creationId xmlns:a16="http://schemas.microsoft.com/office/drawing/2014/main" xmlns="" id="{F2E15795-F0D6-4AB2-AC17-2F4AF99FCD3F}"/>
              </a:ext>
            </a:extLst>
          </p:cNvPr>
          <p:cNvGraphicFramePr>
            <a:graphicFrameLocks noGrp="1"/>
          </p:cNvGraphicFramePr>
          <p:nvPr>
            <p:ph idx="1"/>
            <p:extLst>
              <p:ext uri="{D42A27DB-BD31-4B8C-83A1-F6EECF244321}">
                <p14:modId xmlns:p14="http://schemas.microsoft.com/office/powerpoint/2010/main" val="698532117"/>
              </p:ext>
            </p:extLst>
          </p:nvPr>
        </p:nvGraphicFramePr>
        <p:xfrm>
          <a:off x="1155700" y="2603500"/>
          <a:ext cx="8824914" cy="3114040"/>
        </p:xfrm>
        <a:graphic>
          <a:graphicData uri="http://schemas.openxmlformats.org/drawingml/2006/table">
            <a:tbl>
              <a:tblPr firstRow="1" bandRow="1">
                <a:tableStyleId>{5C22544A-7EE6-4342-B048-85BDC9FD1C3A}</a:tableStyleId>
              </a:tblPr>
              <a:tblGrid>
                <a:gridCol w="4412457">
                  <a:extLst>
                    <a:ext uri="{9D8B030D-6E8A-4147-A177-3AD203B41FA5}">
                      <a16:colId xmlns:a16="http://schemas.microsoft.com/office/drawing/2014/main" xmlns="" val="3825736826"/>
                    </a:ext>
                  </a:extLst>
                </a:gridCol>
                <a:gridCol w="4412457">
                  <a:extLst>
                    <a:ext uri="{9D8B030D-6E8A-4147-A177-3AD203B41FA5}">
                      <a16:colId xmlns:a16="http://schemas.microsoft.com/office/drawing/2014/main" xmlns="" val="2396025994"/>
                    </a:ext>
                  </a:extLst>
                </a:gridCol>
              </a:tblGrid>
              <a:tr h="370840">
                <a:tc>
                  <a:txBody>
                    <a:bodyPr/>
                    <a:lstStyle/>
                    <a:p>
                      <a:pPr algn="ctr"/>
                      <a:r>
                        <a:rPr lang="pl-PL" dirty="0"/>
                        <a:t>BODY</a:t>
                      </a:r>
                    </a:p>
                  </a:txBody>
                  <a:tcPr/>
                </a:tc>
                <a:tc>
                  <a:txBody>
                    <a:bodyPr/>
                    <a:lstStyle/>
                    <a:p>
                      <a:pPr algn="ctr"/>
                      <a:r>
                        <a:rPr lang="pl-PL" dirty="0"/>
                        <a:t>HODNOTENIE</a:t>
                      </a:r>
                    </a:p>
                  </a:txBody>
                  <a:tcPr/>
                </a:tc>
                <a:extLst>
                  <a:ext uri="{0D108BD9-81ED-4DB2-BD59-A6C34878D82A}">
                    <a16:rowId xmlns:a16="http://schemas.microsoft.com/office/drawing/2014/main" xmlns="" val="4035496525"/>
                  </a:ext>
                </a:extLst>
              </a:tr>
              <a:tr h="370840">
                <a:tc>
                  <a:txBody>
                    <a:bodyPr/>
                    <a:lstStyle/>
                    <a:p>
                      <a:pPr algn="ctr"/>
                      <a:r>
                        <a:rPr lang="pl-PL" sz="2400" dirty="0">
                          <a:latin typeface="Gill Sans MT" panose="020B0502020104020203" pitchFamily="34" charset="-18"/>
                        </a:rPr>
                        <a:t>&lt;4</a:t>
                      </a:r>
                    </a:p>
                  </a:txBody>
                  <a:tcPr/>
                </a:tc>
                <a:tc>
                  <a:txBody>
                    <a:bodyPr/>
                    <a:lstStyle/>
                    <a:p>
                      <a:pPr algn="ctr"/>
                      <a:r>
                        <a:rPr lang="sk-SK" sz="2400" noProof="0" dirty="0">
                          <a:latin typeface="Gill Sans MT" panose="020B0502020104020203" pitchFamily="34" charset="-18"/>
                        </a:rPr>
                        <a:t>nedostatočný</a:t>
                      </a:r>
                    </a:p>
                  </a:txBody>
                  <a:tcPr/>
                </a:tc>
                <a:extLst>
                  <a:ext uri="{0D108BD9-81ED-4DB2-BD59-A6C34878D82A}">
                    <a16:rowId xmlns:a16="http://schemas.microsoft.com/office/drawing/2014/main" xmlns="" val="1338582615"/>
                  </a:ext>
                </a:extLst>
              </a:tr>
              <a:tr h="370840">
                <a:tc>
                  <a:txBody>
                    <a:bodyPr/>
                    <a:lstStyle/>
                    <a:p>
                      <a:pPr algn="ctr"/>
                      <a:r>
                        <a:rPr lang="pl-PL" sz="2400" dirty="0">
                          <a:latin typeface="Gill Sans MT" panose="020B0502020104020203" pitchFamily="34" charset="-18"/>
                        </a:rPr>
                        <a:t>4</a:t>
                      </a:r>
                    </a:p>
                  </a:txBody>
                  <a:tcPr/>
                </a:tc>
                <a:tc>
                  <a:txBody>
                    <a:bodyPr/>
                    <a:lstStyle/>
                    <a:p>
                      <a:pPr algn="ctr"/>
                      <a:r>
                        <a:rPr lang="sk-SK" sz="2400" noProof="0" dirty="0">
                          <a:latin typeface="Gill Sans MT" panose="020B0502020104020203" pitchFamily="34" charset="-18"/>
                        </a:rPr>
                        <a:t>prípustný</a:t>
                      </a:r>
                    </a:p>
                  </a:txBody>
                  <a:tcPr/>
                </a:tc>
                <a:extLst>
                  <a:ext uri="{0D108BD9-81ED-4DB2-BD59-A6C34878D82A}">
                    <a16:rowId xmlns:a16="http://schemas.microsoft.com/office/drawing/2014/main" xmlns="" val="2875613998"/>
                  </a:ext>
                </a:extLst>
              </a:tr>
              <a:tr h="370840">
                <a:tc>
                  <a:txBody>
                    <a:bodyPr/>
                    <a:lstStyle/>
                    <a:p>
                      <a:pPr algn="ctr"/>
                      <a:r>
                        <a:rPr lang="pl-PL" sz="2400" dirty="0">
                          <a:latin typeface="Gill Sans MT" panose="020B0502020104020203" pitchFamily="34" charset="-18"/>
                        </a:rPr>
                        <a:t>5 -6</a:t>
                      </a:r>
                    </a:p>
                  </a:txBody>
                  <a:tcPr/>
                </a:tc>
                <a:tc>
                  <a:txBody>
                    <a:bodyPr/>
                    <a:lstStyle/>
                    <a:p>
                      <a:pPr algn="ctr"/>
                      <a:r>
                        <a:rPr lang="sk-SK" sz="2400" noProof="0" dirty="0">
                          <a:latin typeface="Gill Sans MT" panose="020B0502020104020203" pitchFamily="34" charset="-18"/>
                        </a:rPr>
                        <a:t>dostatočný</a:t>
                      </a:r>
                    </a:p>
                  </a:txBody>
                  <a:tcPr/>
                </a:tc>
                <a:extLst>
                  <a:ext uri="{0D108BD9-81ED-4DB2-BD59-A6C34878D82A}">
                    <a16:rowId xmlns:a16="http://schemas.microsoft.com/office/drawing/2014/main" xmlns="" val="1334206057"/>
                  </a:ext>
                </a:extLst>
              </a:tr>
              <a:tr h="370840">
                <a:tc>
                  <a:txBody>
                    <a:bodyPr/>
                    <a:lstStyle/>
                    <a:p>
                      <a:pPr algn="ctr"/>
                      <a:r>
                        <a:rPr lang="pl-PL" sz="2400" dirty="0">
                          <a:latin typeface="Gill Sans MT" panose="020B0502020104020203" pitchFamily="34" charset="-18"/>
                        </a:rPr>
                        <a:t>7</a:t>
                      </a:r>
                    </a:p>
                  </a:txBody>
                  <a:tcPr/>
                </a:tc>
                <a:tc>
                  <a:txBody>
                    <a:bodyPr/>
                    <a:lstStyle/>
                    <a:p>
                      <a:pPr algn="ctr"/>
                      <a:r>
                        <a:rPr lang="sk-SK" sz="2400" noProof="0" dirty="0">
                          <a:latin typeface="Gill Sans MT" panose="020B0502020104020203" pitchFamily="34" charset="-18"/>
                        </a:rPr>
                        <a:t>dobrý</a:t>
                      </a:r>
                    </a:p>
                  </a:txBody>
                  <a:tcPr/>
                </a:tc>
                <a:extLst>
                  <a:ext uri="{0D108BD9-81ED-4DB2-BD59-A6C34878D82A}">
                    <a16:rowId xmlns:a16="http://schemas.microsoft.com/office/drawing/2014/main" xmlns="" val="799598078"/>
                  </a:ext>
                </a:extLst>
              </a:tr>
              <a:tr h="370840">
                <a:tc>
                  <a:txBody>
                    <a:bodyPr/>
                    <a:lstStyle/>
                    <a:p>
                      <a:pPr algn="ctr"/>
                      <a:r>
                        <a:rPr lang="pl-PL" sz="2400" dirty="0">
                          <a:latin typeface="Gill Sans MT" panose="020B0502020104020203" pitchFamily="34" charset="-18"/>
                        </a:rPr>
                        <a:t>8</a:t>
                      </a:r>
                    </a:p>
                  </a:txBody>
                  <a:tcPr/>
                </a:tc>
                <a:tc>
                  <a:txBody>
                    <a:bodyPr/>
                    <a:lstStyle/>
                    <a:p>
                      <a:pPr algn="ctr"/>
                      <a:r>
                        <a:rPr lang="sk-SK" sz="2400" noProof="0" dirty="0">
                          <a:latin typeface="Gill Sans MT" panose="020B0502020104020203" pitchFamily="34" charset="-18"/>
                        </a:rPr>
                        <a:t>veľmi dobrý</a:t>
                      </a:r>
                    </a:p>
                  </a:txBody>
                  <a:tcPr/>
                </a:tc>
                <a:extLst>
                  <a:ext uri="{0D108BD9-81ED-4DB2-BD59-A6C34878D82A}">
                    <a16:rowId xmlns:a16="http://schemas.microsoft.com/office/drawing/2014/main" xmlns="" val="1697773507"/>
                  </a:ext>
                </a:extLst>
              </a:tr>
              <a:tr h="370840">
                <a:tc>
                  <a:txBody>
                    <a:bodyPr/>
                    <a:lstStyle/>
                    <a:p>
                      <a:pPr algn="ctr"/>
                      <a:r>
                        <a:rPr lang="pl-PL" sz="2400" dirty="0">
                          <a:latin typeface="Gill Sans MT" panose="020B0502020104020203" pitchFamily="34" charset="-18"/>
                        </a:rPr>
                        <a:t>9</a:t>
                      </a:r>
                    </a:p>
                  </a:txBody>
                  <a:tcPr/>
                </a:tc>
                <a:tc>
                  <a:txBody>
                    <a:bodyPr/>
                    <a:lstStyle/>
                    <a:p>
                      <a:pPr algn="ctr"/>
                      <a:r>
                        <a:rPr lang="sk-SK" sz="2400" noProof="0" dirty="0">
                          <a:latin typeface="Gill Sans MT" panose="020B0502020104020203" pitchFamily="34" charset="-18"/>
                        </a:rPr>
                        <a:t>výborný</a:t>
                      </a:r>
                    </a:p>
                  </a:txBody>
                  <a:tcPr/>
                </a:tc>
                <a:extLst>
                  <a:ext uri="{0D108BD9-81ED-4DB2-BD59-A6C34878D82A}">
                    <a16:rowId xmlns:a16="http://schemas.microsoft.com/office/drawing/2014/main" xmlns="" val="3146918166"/>
                  </a:ext>
                </a:extLst>
              </a:tr>
            </a:tbl>
          </a:graphicData>
        </a:graphic>
      </p:graphicFrame>
      <p:pic>
        <p:nvPicPr>
          <p:cNvPr id="7" name="Picture 2" descr="Grafika, Wykres, Wynik, Obroty, Zysk">
            <a:extLst>
              <a:ext uri="{FF2B5EF4-FFF2-40B4-BE49-F238E27FC236}">
                <a16:creationId xmlns:a16="http://schemas.microsoft.com/office/drawing/2014/main" xmlns="" id="{A1D51094-1970-4303-97EE-BF51FBD464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6698" y="5042743"/>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4954" y="973668"/>
            <a:ext cx="8761413" cy="706964"/>
          </a:xfrm>
        </p:spPr>
        <p:txBody>
          <a:bodyPr>
            <a:normAutofit/>
          </a:bodyPr>
          <a:lstStyle/>
          <a:p>
            <a:r>
              <a:rPr lang="pl-PL" dirty="0"/>
              <a:t>ZÁVER</a:t>
            </a:r>
          </a:p>
        </p:txBody>
      </p:sp>
      <p:sp>
        <p:nvSpPr>
          <p:cNvPr id="3" name="Symbol zastępczy zawartości 2"/>
          <p:cNvSpPr>
            <a:spLocks noGrp="1"/>
          </p:cNvSpPr>
          <p:nvPr>
            <p:ph idx="1"/>
          </p:nvPr>
        </p:nvSpPr>
        <p:spPr>
          <a:xfrm>
            <a:off x="1154954" y="2603500"/>
            <a:ext cx="6397313" cy="3416300"/>
          </a:xfrm>
        </p:spPr>
        <p:txBody>
          <a:bodyPr anchor="ctr">
            <a:normAutofit/>
          </a:bodyPr>
          <a:lstStyle/>
          <a:p>
            <a:pPr marL="0" lvl="0" indent="0">
              <a:lnSpc>
                <a:spcPct val="90000"/>
              </a:lnSpc>
              <a:buNone/>
            </a:pPr>
            <a:r>
              <a:rPr lang="sk-SK" sz="1400" b="1" dirty="0">
                <a:latin typeface="Trebuchet MS" panose="020B0603020202020204" pitchFamily="34" charset="0"/>
              </a:rPr>
              <a:t>Aké výhody priniesla realizácia tohto projektu?</a:t>
            </a:r>
          </a:p>
          <a:p>
            <a:pPr marL="0" lvl="0" indent="0">
              <a:lnSpc>
                <a:spcPct val="90000"/>
              </a:lnSpc>
              <a:buNone/>
            </a:pPr>
            <a:endParaRPr lang="sk-SK" sz="1400" b="1" dirty="0">
              <a:latin typeface="Trebuchet MS" panose="020B0603020202020204" pitchFamily="34" charset="0"/>
            </a:endParaRPr>
          </a:p>
          <a:p>
            <a:pPr lvl="0">
              <a:lnSpc>
                <a:spcPct val="90000"/>
              </a:lnSpc>
              <a:buAutoNum type="arabicPeriod"/>
            </a:pPr>
            <a:r>
              <a:rPr lang="sk-SK" sz="1400" dirty="0">
                <a:latin typeface="Trebuchet MS" panose="020B0603020202020204" pitchFamily="34" charset="0"/>
              </a:rPr>
              <a:t>Zistili ste, že okolo nás ( nie len v škole) je veľmi veľa fyziky.</a:t>
            </a:r>
          </a:p>
          <a:p>
            <a:pPr lvl="0">
              <a:lnSpc>
                <a:spcPct val="90000"/>
              </a:lnSpc>
              <a:buAutoNum type="arabicPeriod"/>
            </a:pPr>
            <a:r>
              <a:rPr lang="sk-SK" sz="1400" dirty="0">
                <a:latin typeface="Trebuchet MS" panose="020B0603020202020204" pitchFamily="34" charset="0"/>
              </a:rPr>
              <a:t>Zistili ste, že fyzikálne zákony sú súčasťou nášho každodenného života.</a:t>
            </a:r>
          </a:p>
          <a:p>
            <a:pPr lvl="0">
              <a:lnSpc>
                <a:spcPct val="90000"/>
              </a:lnSpc>
              <a:buAutoNum type="arabicPeriod"/>
            </a:pPr>
            <a:r>
              <a:rPr lang="sk-SK" sz="1400" dirty="0">
                <a:latin typeface="Trebuchet MS" panose="020B0603020202020204" pitchFamily="34" charset="0"/>
              </a:rPr>
              <a:t>Mohli ste si zaujímavým a tvorivým spôsobom upevniť vedomosti z fyziky.</a:t>
            </a:r>
          </a:p>
          <a:p>
            <a:pPr lvl="0">
              <a:lnSpc>
                <a:spcPct val="90000"/>
              </a:lnSpc>
              <a:buAutoNum type="arabicPeriod"/>
            </a:pPr>
            <a:r>
              <a:rPr lang="sk-SK" sz="1400" dirty="0">
                <a:latin typeface="Trebuchet MS" panose="020B0603020202020204" pitchFamily="34" charset="0"/>
              </a:rPr>
              <a:t>Naučili ste sa deliť s informáciami.</a:t>
            </a:r>
          </a:p>
          <a:p>
            <a:pPr lvl="0">
              <a:lnSpc>
                <a:spcPct val="90000"/>
              </a:lnSpc>
              <a:buAutoNum type="arabicPeriod"/>
            </a:pPr>
            <a:r>
              <a:rPr lang="sk-SK" sz="1400" dirty="0">
                <a:latin typeface="Trebuchet MS" panose="020B0603020202020204" pitchFamily="34" charset="0"/>
              </a:rPr>
              <a:t>Naučili ste sa využívať internet ako zdroj informácií.</a:t>
            </a:r>
          </a:p>
          <a:p>
            <a:pPr lvl="0">
              <a:lnSpc>
                <a:spcPct val="90000"/>
              </a:lnSpc>
              <a:buAutoNum type="arabicPeriod"/>
            </a:pPr>
            <a:r>
              <a:rPr lang="sk-SK" sz="1400" dirty="0">
                <a:latin typeface="Trebuchet MS" panose="020B0603020202020204" pitchFamily="34" charset="0"/>
              </a:rPr>
              <a:t>Naučili ste sa praktickým spôsobom využívať informácie z internetových stránok.</a:t>
            </a:r>
          </a:p>
          <a:p>
            <a:pPr lvl="0">
              <a:lnSpc>
                <a:spcPct val="90000"/>
              </a:lnSpc>
              <a:buAutoNum type="arabicPeriod"/>
            </a:pPr>
            <a:r>
              <a:rPr lang="sk-SK" sz="1400" dirty="0">
                <a:latin typeface="Trebuchet MS" panose="020B0603020202020204" pitchFamily="34" charset="0"/>
              </a:rPr>
              <a:t>Naučili ste sa spolupracovať v skupine.</a:t>
            </a:r>
            <a:endParaRPr lang="sk-SK" sz="1400" dirty="0"/>
          </a:p>
        </p:txBody>
      </p:sp>
      <p:pic>
        <p:nvPicPr>
          <p:cNvPr id="6" name="Picture 2" descr="Sowa, Ptak, Książka, Wise, Natura, Znak">
            <a:extLst>
              <a:ext uri="{FF2B5EF4-FFF2-40B4-BE49-F238E27FC236}">
                <a16:creationId xmlns:a16="http://schemas.microsoft.com/office/drawing/2014/main" xmlns="" id="{0D68C6E0-C403-4E91-84EC-0CBB6E56CF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20" r="27753" b="2"/>
          <a:stretch/>
        </p:blipFill>
        <p:spPr bwMode="auto">
          <a:xfrm>
            <a:off x="8917757" y="2281287"/>
            <a:ext cx="2826657" cy="4444738"/>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9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ukienka, Edukacja, Stos, Czerwony, Kobieta, Blask">
            <a:extLst>
              <a:ext uri="{FF2B5EF4-FFF2-40B4-BE49-F238E27FC236}">
                <a16:creationId xmlns:a16="http://schemas.microsoft.com/office/drawing/2014/main" xmlns="" id="{9CA71CFC-1692-4C3F-AEEA-3E7D9788E3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51467" y="2793582"/>
            <a:ext cx="3031901" cy="303190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pl-PL" dirty="0">
                <a:solidFill>
                  <a:srgbClr val="EBEBEB"/>
                </a:solidFill>
              </a:rPr>
              <a:t>PORADCA PRE UČITEĽA</a:t>
            </a:r>
          </a:p>
        </p:txBody>
      </p:sp>
      <p:sp>
        <p:nvSpPr>
          <p:cNvPr id="3" name="Symbol zastępczy zawartości 2"/>
          <p:cNvSpPr>
            <a:spLocks noGrp="1"/>
          </p:cNvSpPr>
          <p:nvPr>
            <p:ph idx="1"/>
          </p:nvPr>
        </p:nvSpPr>
        <p:spPr>
          <a:xfrm>
            <a:off x="4641336" y="2603500"/>
            <a:ext cx="6551597" cy="3416300"/>
          </a:xfrm>
        </p:spPr>
        <p:txBody>
          <a:bodyPr anchor="ctr">
            <a:normAutofit/>
          </a:bodyPr>
          <a:lstStyle/>
          <a:p>
            <a:pPr lvl="0">
              <a:lnSpc>
                <a:spcPct val="90000"/>
              </a:lnSpc>
              <a:spcBef>
                <a:spcPts val="475"/>
              </a:spcBef>
              <a:spcAft>
                <a:spcPts val="600"/>
              </a:spcAft>
            </a:pPr>
            <a:r>
              <a:rPr lang="sk-SK" sz="1300" dirty="0">
                <a:latin typeface="Trebuchet MS" pitchFamily="34"/>
              </a:rPr>
              <a:t>Rozdelenie do skupín by malo byť robené s ohľadom na poznávacie schopnosti žiakov, ich zručnosti, záujmy takým spôsobom, aby boli rovnomerne rozdelené sily v jednotlivých skupinách.</a:t>
            </a:r>
          </a:p>
          <a:p>
            <a:pPr lvl="0">
              <a:lnSpc>
                <a:spcPct val="90000"/>
              </a:lnSpc>
              <a:spcBef>
                <a:spcPts val="475"/>
              </a:spcBef>
              <a:spcAft>
                <a:spcPts val="600"/>
              </a:spcAft>
            </a:pPr>
            <a:r>
              <a:rPr lang="sk-SK" sz="1300" dirty="0">
                <a:latin typeface="Trebuchet MS" pitchFamily="34"/>
              </a:rPr>
              <a:t>Učiteľ by mal dôkladne preanalyzovať obsah spolu so žiakmi, až kým nebude mať istotu, že  ho žiaci dobre pochopili. Mal by im pomáhať, radiť, objasňovať, ale nie prinášať hotové riešenia. Takáto metóda bude dobrou formou učenia sa samostatnosti.</a:t>
            </a:r>
          </a:p>
          <a:p>
            <a:pPr lvl="0">
              <a:lnSpc>
                <a:spcPct val="90000"/>
              </a:lnSpc>
              <a:spcBef>
                <a:spcPts val="475"/>
              </a:spcBef>
              <a:spcAft>
                <a:spcPts val="600"/>
              </a:spcAft>
            </a:pPr>
            <a:r>
              <a:rPr lang="sk-SK" sz="1300" dirty="0">
                <a:latin typeface="Trebuchet MS" pitchFamily="34"/>
              </a:rPr>
              <a:t>Učiteľ by sa mal oboznámiť s Web </a:t>
            </a:r>
            <a:r>
              <a:rPr lang="sk-SK" sz="1300" dirty="0" err="1">
                <a:latin typeface="Trebuchet MS" pitchFamily="34"/>
              </a:rPr>
              <a:t>Questom</a:t>
            </a:r>
            <a:r>
              <a:rPr lang="sk-SK" sz="1300" dirty="0">
                <a:latin typeface="Trebuchet MS" pitchFamily="34"/>
              </a:rPr>
              <a:t> a požiadať žiakov, aby priniesli rekvizity na vykonanie pokusu. Prípadne rekvizity by mal priniesť učiteľ.</a:t>
            </a:r>
          </a:p>
          <a:p>
            <a:pPr lvl="0">
              <a:lnSpc>
                <a:spcPct val="90000"/>
              </a:lnSpc>
              <a:spcBef>
                <a:spcPts val="475"/>
              </a:spcBef>
              <a:spcAft>
                <a:spcPts val="600"/>
              </a:spcAft>
            </a:pPr>
            <a:r>
              <a:rPr lang="sk-SK" sz="1300" dirty="0">
                <a:latin typeface="Trebuchet MS" pitchFamily="34"/>
              </a:rPr>
              <a:t>Učiteľ by mal žiakom pomáhať pri oboznamovaní sa so zdrojovými materiálmi. Mal by objasniť nezrozumiteľné slová alebo žiakov odkázať na vhodný slovník.</a:t>
            </a:r>
          </a:p>
          <a:p>
            <a:pPr>
              <a:lnSpc>
                <a:spcPct val="90000"/>
              </a:lnSpc>
            </a:pPr>
            <a:endParaRPr lang="pl-PL" sz="1300" dirty="0"/>
          </a:p>
        </p:txBody>
      </p:sp>
    </p:spTree>
    <p:extLst>
      <p:ext uri="{BB962C8B-B14F-4D97-AF65-F5344CB8AC3E}">
        <p14:creationId xmlns:p14="http://schemas.microsoft.com/office/powerpoint/2010/main" val="293010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Sukienka, Edukacja, Stos, Czerwony, Kobieta, Blask">
            <a:extLst>
              <a:ext uri="{FF2B5EF4-FFF2-40B4-BE49-F238E27FC236}">
                <a16:creationId xmlns:a16="http://schemas.microsoft.com/office/drawing/2014/main" xmlns="" id="{7F40B407-8C57-416F-ACB8-F9838B6609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7067" y="2342315"/>
            <a:ext cx="3592660" cy="359266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843355" y="2502976"/>
            <a:ext cx="5983906" cy="706964"/>
          </a:xfrm>
        </p:spPr>
        <p:txBody>
          <a:bodyPr>
            <a:normAutofit/>
          </a:bodyPr>
          <a:lstStyle/>
          <a:p>
            <a:r>
              <a:rPr lang="pl-PL" dirty="0">
                <a:solidFill>
                  <a:schemeClr val="tx1"/>
                </a:solidFill>
              </a:rPr>
              <a:t>PORADCA PRE UČITEĽA</a:t>
            </a:r>
          </a:p>
        </p:txBody>
      </p:sp>
      <p:sp>
        <p:nvSpPr>
          <p:cNvPr id="3" name="Symbol zastępczy zawartości 2"/>
          <p:cNvSpPr>
            <a:spLocks noGrp="1"/>
          </p:cNvSpPr>
          <p:nvPr>
            <p:ph idx="1"/>
          </p:nvPr>
        </p:nvSpPr>
        <p:spPr>
          <a:xfrm>
            <a:off x="3761117" y="3397365"/>
            <a:ext cx="7599329" cy="2650756"/>
          </a:xfrm>
        </p:spPr>
        <p:txBody>
          <a:bodyPr anchor="ctr">
            <a:normAutofit/>
          </a:bodyPr>
          <a:lstStyle/>
          <a:p>
            <a:pPr lvl="0">
              <a:lnSpc>
                <a:spcPct val="90000"/>
              </a:lnSpc>
              <a:spcBef>
                <a:spcPts val="475"/>
              </a:spcBef>
              <a:spcAft>
                <a:spcPts val="600"/>
              </a:spcAft>
            </a:pPr>
            <a:r>
              <a:rPr lang="sk-SK" dirty="0">
                <a:latin typeface="Trebuchet MS" pitchFamily="34"/>
              </a:rPr>
              <a:t>Čas na realizáciu projektu by mal byť prispôsobený možnostiam žiakov. Nie je vopred určený.</a:t>
            </a:r>
          </a:p>
          <a:p>
            <a:pPr lvl="0">
              <a:lnSpc>
                <a:spcPct val="90000"/>
              </a:lnSpc>
              <a:spcBef>
                <a:spcPts val="475"/>
              </a:spcBef>
              <a:spcAft>
                <a:spcPts val="600"/>
              </a:spcAft>
            </a:pPr>
            <a:r>
              <a:rPr lang="sk-SK" dirty="0">
                <a:latin typeface="Trebuchet MS" pitchFamily="34"/>
              </a:rPr>
              <a:t> Možno tiež zaviesť anonymné hodnotenie prezentovaných pokusov žiakmi inej skupiny.</a:t>
            </a:r>
          </a:p>
          <a:p>
            <a:pPr lvl="0">
              <a:lnSpc>
                <a:spcPct val="90000"/>
              </a:lnSpc>
              <a:spcBef>
                <a:spcPts val="475"/>
              </a:spcBef>
              <a:spcAft>
                <a:spcPts val="600"/>
              </a:spcAft>
            </a:pPr>
            <a:r>
              <a:rPr lang="sk-SK" dirty="0">
                <a:latin typeface="Trebuchet MS" pitchFamily="34"/>
              </a:rPr>
              <a:t> Prezentáciu pokusov možno sfilmovať a využiť ako didaktický materiál na výučbu fyziky v danej škole. S komentármi uvedenými v znakovom jazyku (prípadne s nápismi) bude skvelou pomôckou pre žiakov so sluchovým postihnutím.</a:t>
            </a:r>
          </a:p>
          <a:p>
            <a:pPr marL="0" indent="0">
              <a:lnSpc>
                <a:spcPct val="90000"/>
              </a:lnSpc>
              <a:buNone/>
            </a:pPr>
            <a:endParaRPr lang="pl-PL" dirty="0"/>
          </a:p>
        </p:txBody>
      </p:sp>
      <p:pic>
        <p:nvPicPr>
          <p:cNvPr id="6" name="Obraz 5">
            <a:extLst>
              <a:ext uri="{FF2B5EF4-FFF2-40B4-BE49-F238E27FC236}">
                <a16:creationId xmlns:a16="http://schemas.microsoft.com/office/drawing/2014/main" xmlns="" id="{016FDE06-3683-449B-9941-93F2AB0EC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3861" y="6235546"/>
            <a:ext cx="1744278" cy="556968"/>
          </a:xfrm>
          <a:prstGeom prst="rect">
            <a:avLst/>
          </a:prstGeom>
        </p:spPr>
      </p:pic>
    </p:spTree>
    <p:extLst>
      <p:ext uri="{BB962C8B-B14F-4D97-AF65-F5344CB8AC3E}">
        <p14:creationId xmlns:p14="http://schemas.microsoft.com/office/powerpoint/2010/main" val="378959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1" name="Rectangle 20"/>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Rectangle 23"/>
            <p:cNvSpPr/>
            <p:nvPr>
              <p:extLst>
                <p:ext uri="{386F3935-93C4-4BCD-93E2-E3B085C9AB24}">
                  <p16:designElem xmlns:p16="http://schemas.microsoft.com/office/powerpoint/2015/main" xmlns="" val="1"/>
                </p:ext>
              </p:extLst>
            </p:nvPr>
          </p:nvSpPr>
          <p:spPr bwMode="gray">
            <a:xfrm>
              <a:off x="5851838" y="402165"/>
              <a:ext cx="5916827"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extLst>
                <p:ext uri="{386F3935-93C4-4BCD-93E2-E3B085C9AB24}">
                  <p16:designElem xmlns:p16="http://schemas.microsoft.com/office/powerpoint/2015/main" xmlns="" val="1"/>
                </p:ext>
              </p:extLst>
            </p:nvPr>
          </p:nvSpPr>
          <p:spPr bwMode="gray">
            <a:xfrm rot="16200000">
              <a:off x="306052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p:cNvSpPr/>
            <p:nvPr>
              <p:extLst>
                <p:ext uri="{386F3935-93C4-4BCD-93E2-E3B085C9AB24}">
                  <p16:designElem xmlns:p16="http://schemas.microsoft.com/office/powerpoint/2015/main" xmlns="" val="1"/>
                </p:ext>
              </p:extLst>
            </p:nvPr>
          </p:nvSpPr>
          <p:spPr bwMode="gray">
            <a:xfrm rot="15922489">
              <a:off x="3971630"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4664573" cy="1622322"/>
          </a:xfrm>
        </p:spPr>
        <p:txBody>
          <a:bodyPr>
            <a:normAutofit/>
          </a:bodyPr>
          <a:lstStyle/>
          <a:p>
            <a:r>
              <a:rPr lang="sk-SK" dirty="0"/>
              <a:t>úvod</a:t>
            </a:r>
          </a:p>
        </p:txBody>
      </p:sp>
      <p:sp>
        <p:nvSpPr>
          <p:cNvPr id="3" name="Symbol zastępczy zawartości 2"/>
          <p:cNvSpPr>
            <a:spLocks noGrp="1"/>
          </p:cNvSpPr>
          <p:nvPr>
            <p:ph idx="1"/>
          </p:nvPr>
        </p:nvSpPr>
        <p:spPr>
          <a:xfrm>
            <a:off x="639098" y="1838227"/>
            <a:ext cx="4664573" cy="4392248"/>
          </a:xfrm>
        </p:spPr>
        <p:txBody>
          <a:bodyPr anchor="ctr">
            <a:noAutofit/>
          </a:bodyPr>
          <a:lstStyle/>
          <a:p>
            <a:pPr marL="0" indent="0" algn="just">
              <a:lnSpc>
                <a:spcPct val="90000"/>
              </a:lnSpc>
              <a:buNone/>
            </a:pPr>
            <a:r>
              <a:rPr lang="sk-SK" dirty="0">
                <a:solidFill>
                  <a:schemeClr val="bg1"/>
                </a:solidFill>
                <a:latin typeface="Trebuchet MS" panose="020B0603020202020204" pitchFamily="34" charset="0"/>
              </a:rPr>
              <a:t>VITAJTE MLADÝ FYZICI!</a:t>
            </a:r>
          </a:p>
          <a:p>
            <a:pPr marL="0" indent="0" algn="just">
              <a:lnSpc>
                <a:spcPct val="90000"/>
              </a:lnSpc>
              <a:buNone/>
            </a:pPr>
            <a:r>
              <a:rPr lang="sk-SK" dirty="0">
                <a:solidFill>
                  <a:schemeClr val="bg1"/>
                </a:solidFill>
                <a:latin typeface="Trebuchet MS" panose="020B0603020202020204" pitchFamily="34" charset="0"/>
              </a:rPr>
              <a:t>Dnes sa budeme hrať na profesionálnych fyzikov, nakoľko budeme robiť skutočné fyzikálne pokusy, aby sme sa zistili, ako fungujú fyzikálne zákony. Presvedčíte sa, že okolo Vás je veľmi veľa fyziky. Prečo vajce ponorené do vody klesá ku dnu? Prečo olej, ktorý vlejeme do vody vypláva na jej povrch? Prečo minca, ktorú vložíme do horúcej vody zväčší svoj priemer?</a:t>
            </a:r>
          </a:p>
          <a:p>
            <a:pPr marL="0" indent="0" algn="just">
              <a:lnSpc>
                <a:spcPct val="90000"/>
              </a:lnSpc>
              <a:buNone/>
            </a:pPr>
            <a:r>
              <a:rPr lang="sk-SK" dirty="0">
                <a:solidFill>
                  <a:schemeClr val="bg1"/>
                </a:solidFill>
                <a:latin typeface="Trebuchet MS" panose="020B0603020202020204" pitchFamily="34" charset="0"/>
              </a:rPr>
              <a:t>Na tieto otázky si odpoviete sami. Čiže budete fyzikmi, hľadajúcimi zákonmi, ktoré riadia javy okolo nás. </a:t>
            </a:r>
          </a:p>
          <a:p>
            <a:pPr marL="0" indent="0" algn="just">
              <a:lnSpc>
                <a:spcPct val="90000"/>
              </a:lnSpc>
              <a:buNone/>
            </a:pPr>
            <a:r>
              <a:rPr lang="sk-SK" dirty="0">
                <a:solidFill>
                  <a:schemeClr val="bg1"/>
                </a:solidFill>
                <a:latin typeface="Trebuchet MS" panose="020B0603020202020204" pitchFamily="34" charset="0"/>
              </a:rPr>
              <a:t>Čaká Vás zaujímavá hodina fyziky.</a:t>
            </a:r>
            <a:r>
              <a:rPr lang="sk-SK" dirty="0">
                <a:solidFill>
                  <a:schemeClr val="bg1"/>
                </a:solidFill>
                <a:latin typeface="Trebuchet MS" panose="020B0603020202020204" pitchFamily="34" charset="0"/>
                <a:sym typeface="Wingdings" panose="05000000000000000000" pitchFamily="2" charset="2"/>
              </a:rPr>
              <a:t></a:t>
            </a:r>
            <a:endParaRPr lang="sk-SK" dirty="0">
              <a:solidFill>
                <a:schemeClr val="bg1"/>
              </a:solidFill>
              <a:latin typeface="Trebuchet MS" panose="020B0603020202020204" pitchFamily="34" charset="0"/>
            </a:endParaRPr>
          </a:p>
        </p:txBody>
      </p:sp>
      <p:pic>
        <p:nvPicPr>
          <p:cNvPr id="2050" name="Picture 2" descr="Pojemnik Na Jajka, Trzy Jaja, Żywności, Zdrowe">
            <a:extLst>
              <a:ext uri="{FF2B5EF4-FFF2-40B4-BE49-F238E27FC236}">
                <a16:creationId xmlns:a16="http://schemas.microsoft.com/office/drawing/2014/main" xmlns="" id="{0F423229-41F0-4C08-B5D9-5FA0EA190C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677" y="840429"/>
            <a:ext cx="2798744" cy="2313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lej W Wodzie, Oko Olej, Ciecz">
            <a:extLst>
              <a:ext uri="{FF2B5EF4-FFF2-40B4-BE49-F238E27FC236}">
                <a16:creationId xmlns:a16="http://schemas.microsoft.com/office/drawing/2014/main" xmlns="" id="{D39AF929-E1F9-4003-9142-51809144D8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9643" y="793295"/>
            <a:ext cx="2936337" cy="25212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eniądze, Monety, Waluta, Drobne">
            <a:extLst>
              <a:ext uri="{FF2B5EF4-FFF2-40B4-BE49-F238E27FC236}">
                <a16:creationId xmlns:a16="http://schemas.microsoft.com/office/drawing/2014/main" xmlns="" id="{8943432A-110C-46D7-9F12-D1505C1891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1226" y="3514958"/>
            <a:ext cx="2793169" cy="27131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ody, Spadek, Ciecz, Powitalny, Mokre">
            <a:extLst>
              <a:ext uri="{FF2B5EF4-FFF2-40B4-BE49-F238E27FC236}">
                <a16:creationId xmlns:a16="http://schemas.microsoft.com/office/drawing/2014/main" xmlns="" id="{640A795F-A693-4EDA-883D-8749F8BF08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369" y="3554208"/>
            <a:ext cx="2670052" cy="272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5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p:cNvSpPr/>
            <p:nvPr>
              <p:extLst>
                <p:ext uri="{386F3935-93C4-4BCD-93E2-E3B085C9AB24}">
                  <p16:designElem xmlns:p16="http://schemas.microsoft.com/office/powerpoint/2015/main" xmlns=""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p:nvPr>
              <p:extLst>
                <p:ext uri="{386F3935-93C4-4BCD-93E2-E3B085C9AB24}">
                  <p16:designElem xmlns:p16="http://schemas.microsoft.com/office/powerpoint/2015/main" xmlns=""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7" name="Freeform 5"/>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3074" name="Picture 2" descr="Dowiedz Się Więcej, Szkoła, Student">
            <a:extLst>
              <a:ext uri="{FF2B5EF4-FFF2-40B4-BE49-F238E27FC236}">
                <a16:creationId xmlns:a16="http://schemas.microsoft.com/office/drawing/2014/main" xmlns="" id="{4E04F15B-03E1-450C-92A5-3877470DBA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14836" y="2025394"/>
            <a:ext cx="4828707" cy="2824793"/>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5132438" cy="1622322"/>
          </a:xfrm>
        </p:spPr>
        <p:txBody>
          <a:bodyPr>
            <a:normAutofit/>
          </a:bodyPr>
          <a:lstStyle/>
          <a:p>
            <a:r>
              <a:rPr lang="pl-PL" dirty="0">
                <a:solidFill>
                  <a:srgbClr val="EBEBEB"/>
                </a:solidFill>
              </a:rPr>
              <a:t>ÚLOHA</a:t>
            </a:r>
          </a:p>
        </p:txBody>
      </p:sp>
      <p:sp>
        <p:nvSpPr>
          <p:cNvPr id="3" name="Symbol zastępczy zawartości 2"/>
          <p:cNvSpPr>
            <a:spLocks noGrp="1"/>
          </p:cNvSpPr>
          <p:nvPr>
            <p:ph idx="1"/>
          </p:nvPr>
        </p:nvSpPr>
        <p:spPr>
          <a:xfrm>
            <a:off x="639098" y="2418735"/>
            <a:ext cx="5132439" cy="3811742"/>
          </a:xfrm>
        </p:spPr>
        <p:txBody>
          <a:bodyPr anchor="ctr">
            <a:normAutofit/>
          </a:bodyPr>
          <a:lstStyle/>
          <a:p>
            <a:pPr marL="0" indent="0">
              <a:lnSpc>
                <a:spcPct val="90000"/>
              </a:lnSpc>
              <a:buNone/>
            </a:pPr>
            <a:r>
              <a:rPr lang="sk-SK" b="1" dirty="0">
                <a:solidFill>
                  <a:srgbClr val="FFFFFF"/>
                </a:solidFill>
              </a:rPr>
              <a:t>Čo budete robiť?</a:t>
            </a:r>
          </a:p>
          <a:p>
            <a:pPr>
              <a:lnSpc>
                <a:spcPct val="90000"/>
              </a:lnSpc>
            </a:pPr>
            <a:r>
              <a:rPr lang="sk-SK" dirty="0">
                <a:solidFill>
                  <a:srgbClr val="FFFFFF"/>
                </a:solidFill>
              </a:rPr>
              <a:t>Na internete si pozrite pokusy a ich vysvetlenia.</a:t>
            </a:r>
          </a:p>
          <a:p>
            <a:pPr>
              <a:lnSpc>
                <a:spcPct val="90000"/>
              </a:lnSpc>
            </a:pPr>
            <a:r>
              <a:rPr lang="sk-SK" dirty="0">
                <a:solidFill>
                  <a:srgbClr val="FFFFFF"/>
                </a:solidFill>
              </a:rPr>
              <a:t>Následne sami urobte tieto pokusy.</a:t>
            </a:r>
          </a:p>
          <a:p>
            <a:pPr>
              <a:lnSpc>
                <a:spcPct val="90000"/>
              </a:lnSpc>
            </a:pPr>
            <a:r>
              <a:rPr lang="sk-SK" dirty="0">
                <a:solidFill>
                  <a:srgbClr val="FFFFFF"/>
                </a:solidFill>
              </a:rPr>
              <a:t>Potom odpovedzte na otázky– urobte to v písomnej forme.</a:t>
            </a:r>
          </a:p>
          <a:p>
            <a:pPr>
              <a:lnSpc>
                <a:spcPct val="90000"/>
              </a:lnSpc>
            </a:pPr>
            <a:r>
              <a:rPr lang="sk-SK" dirty="0">
                <a:solidFill>
                  <a:srgbClr val="FFFFFF"/>
                </a:solidFill>
              </a:rPr>
              <a:t>Na záver prezentujte pokusy a ich objasnenie pred celou triedou.</a:t>
            </a:r>
          </a:p>
          <a:p>
            <a:pPr>
              <a:lnSpc>
                <a:spcPct val="90000"/>
              </a:lnSpc>
            </a:pPr>
            <a:r>
              <a:rPr lang="sk-SK" dirty="0">
                <a:solidFill>
                  <a:srgbClr val="FFFFFF"/>
                </a:solidFill>
              </a:rPr>
              <a:t>Odpovedzte na otázky učiteľa a celej triedy.</a:t>
            </a:r>
          </a:p>
        </p:txBody>
      </p:sp>
    </p:spTree>
    <p:extLst>
      <p:ext uri="{BB962C8B-B14F-4D97-AF65-F5344CB8AC3E}">
        <p14:creationId xmlns:p14="http://schemas.microsoft.com/office/powerpoint/2010/main" val="283681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7"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098" name="Picture 2" descr="Halloween, Duchy, Happy Halloween, Duch">
            <a:extLst>
              <a:ext uri="{FF2B5EF4-FFF2-40B4-BE49-F238E27FC236}">
                <a16:creationId xmlns:a16="http://schemas.microsoft.com/office/drawing/2014/main" xmlns="" id="{C6EE430A-AD86-4E34-B4AD-4953EBF735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18226" y="2060966"/>
            <a:ext cx="4125317" cy="2753649"/>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pl-PL">
                <a:solidFill>
                  <a:srgbClr val="EBEBEB"/>
                </a:solidFill>
              </a:rPr>
              <a:t>PROCES</a:t>
            </a:r>
          </a:p>
        </p:txBody>
      </p:sp>
      <p:sp>
        <p:nvSpPr>
          <p:cNvPr id="4" name="Symbol zastępczy zawartości 2"/>
          <p:cNvSpPr txBox="1">
            <a:spLocks noGrp="1"/>
          </p:cNvSpPr>
          <p:nvPr>
            <p:ph idx="1"/>
          </p:nvPr>
        </p:nvSpPr>
        <p:spPr>
          <a:xfrm>
            <a:off x="639098" y="2418735"/>
            <a:ext cx="6072776" cy="3811740"/>
          </a:xfrm>
        </p:spPr>
        <p:txBody>
          <a:bodyPr anchor="ctr">
            <a:normAutofit/>
          </a:bodyPr>
          <a:lstStyle/>
          <a:p>
            <a:pPr marL="457200" lvl="0" indent="-457200">
              <a:buFont typeface="Calibri Light"/>
              <a:buAutoNum type="arabicPeriod"/>
            </a:pPr>
            <a:r>
              <a:rPr lang="sk-SK" dirty="0">
                <a:solidFill>
                  <a:srgbClr val="FFFFFF"/>
                </a:solidFill>
                <a:latin typeface="Trebuchet MS" panose="020B0603020202020204" pitchFamily="34" charset="0"/>
              </a:rPr>
              <a:t>Prvou etapou bude rozdelenie do skupín. Rozdeľte sa do dvoch podskupín: Skupinu č.1 a skupinu č.2. Každá skupina bude musieť vypracovať tri otázky. V prípade potreby Vám s rozdelením do skupín pomôže učiteľ.</a:t>
            </a:r>
          </a:p>
          <a:p>
            <a:pPr marL="457200" lvl="0" indent="-457200">
              <a:buFont typeface="Calibri Light"/>
              <a:buAutoNum type="arabicPeriod"/>
            </a:pPr>
            <a:r>
              <a:rPr lang="sk-SK" dirty="0">
                <a:solidFill>
                  <a:srgbClr val="FFFFFF"/>
                </a:solidFill>
                <a:latin typeface="Trebuchet MS" panose="020B0603020202020204" pitchFamily="34" charset="0"/>
              </a:rPr>
              <a:t>Teraz Vám presne vysvetlím, čo bude Vašou úlohou.</a:t>
            </a:r>
          </a:p>
          <a:p>
            <a:pPr marL="0" lvl="0" indent="0">
              <a:buNone/>
            </a:pPr>
            <a:endParaRPr lang="pl-PL" dirty="0">
              <a:solidFill>
                <a:srgbClr val="FFFFFF"/>
              </a:solidFill>
            </a:endParaRPr>
          </a:p>
          <a:p>
            <a:pPr marL="0" lvl="0" indent="0">
              <a:buNone/>
            </a:pPr>
            <a:endParaRPr lang="pl-PL" dirty="0">
              <a:solidFill>
                <a:srgbClr val="FFFFFF"/>
              </a:solidFill>
            </a:endParaRPr>
          </a:p>
          <a:p>
            <a:pPr marL="0" lvl="0" indent="0">
              <a:buNone/>
            </a:pPr>
            <a:endParaRPr lang="pl-PL" dirty="0">
              <a:solidFill>
                <a:srgbClr val="FFFFFF"/>
              </a:solidFill>
            </a:endParaRPr>
          </a:p>
          <a:p>
            <a:pPr marL="0" lvl="0" indent="0">
              <a:buNone/>
            </a:pPr>
            <a:endParaRPr lang="pl-PL" dirty="0">
              <a:solidFill>
                <a:srgbClr val="FFFFFF"/>
              </a:solidFill>
            </a:endParaRPr>
          </a:p>
          <a:p>
            <a:pPr marL="0" lvl="0" indent="0">
              <a:buNone/>
            </a:pPr>
            <a:endParaRPr lang="pl-PL" dirty="0">
              <a:solidFill>
                <a:srgbClr val="FFFFFF"/>
              </a:solidFill>
            </a:endParaRPr>
          </a:p>
          <a:p>
            <a:pPr marL="0" lvl="0" indent="0">
              <a:buNone/>
            </a:pPr>
            <a:endParaRPr lang="pl-PL" dirty="0">
              <a:solidFill>
                <a:srgbClr val="FFFFFF"/>
              </a:solidFill>
            </a:endParaRPr>
          </a:p>
        </p:txBody>
      </p:sp>
    </p:spTree>
    <p:extLst>
      <p:ext uri="{BB962C8B-B14F-4D97-AF65-F5344CB8AC3E}">
        <p14:creationId xmlns:p14="http://schemas.microsoft.com/office/powerpoint/2010/main" val="122879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6" name="Group 7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4" name="Rectangle 73"/>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Rectangle 76"/>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9"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124" name="Picture 4" descr="Szklanka Wody, Woda, Szklanka">
            <a:extLst>
              <a:ext uri="{FF2B5EF4-FFF2-40B4-BE49-F238E27FC236}">
                <a16:creationId xmlns:a16="http://schemas.microsoft.com/office/drawing/2014/main" xmlns="" id="{4AD2687A-8424-4B08-8C37-0E135D2716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 b="1568"/>
          <a:stretch/>
        </p:blipFill>
        <p:spPr bwMode="auto">
          <a:xfrm>
            <a:off x="7418226" y="3520086"/>
            <a:ext cx="4125317" cy="271038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Oliwa Z Oliwek, Grecki, Olej, Oliwkowy">
            <a:extLst>
              <a:ext uri="{FF2B5EF4-FFF2-40B4-BE49-F238E27FC236}">
                <a16:creationId xmlns:a16="http://schemas.microsoft.com/office/drawing/2014/main" xmlns="" id="{385381FC-D0C4-4967-8C87-347E6A42B3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260" r="-3" b="2036"/>
          <a:stretch/>
        </p:blipFill>
        <p:spPr bwMode="auto">
          <a:xfrm>
            <a:off x="7418226" y="645107"/>
            <a:ext cx="4125317" cy="2710388"/>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8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pole tekstowe 7">
            <a:extLst>
              <a:ext uri="{FF2B5EF4-FFF2-40B4-BE49-F238E27FC236}">
                <a16:creationId xmlns:a16="http://schemas.microsoft.com/office/drawing/2014/main" xmlns="" id="{289C5859-0186-4ED8-909B-59D4A55A58AC}"/>
              </a:ext>
            </a:extLst>
          </p:cNvPr>
          <p:cNvSpPr txBox="1"/>
          <p:nvPr/>
        </p:nvSpPr>
        <p:spPr>
          <a:xfrm>
            <a:off x="9609242" y="6870700"/>
            <a:ext cx="2582758"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5" tooltip="http://pl.wiktionary.org/wiki/szklanka"/>
              </a:rPr>
              <a:t>To zdjęcie</a:t>
            </a:r>
            <a:r>
              <a:rPr lang="pl-PL" sz="700">
                <a:solidFill>
                  <a:srgbClr val="FFFFFF"/>
                </a:solidFill>
              </a:rPr>
              <a:t> — autor: Nieznany autor. Licencja: </a:t>
            </a:r>
            <a:r>
              <a:rPr lang="pl-PL" sz="700">
                <a:solidFill>
                  <a:srgbClr val="FFFFFF"/>
                </a:solidFill>
                <a:hlinkClick r:id="rId6" tooltip="https://creativecommons.org/licenses/by-sa/3.0/"/>
              </a:rPr>
              <a:t>CC BY-SA</a:t>
            </a:r>
            <a:endParaRPr lang="pl-PL" sz="700">
              <a:solidFill>
                <a:srgbClr val="FFFFFF"/>
              </a:solidFill>
            </a:endParaRPr>
          </a:p>
        </p:txBody>
      </p:sp>
      <p:sp>
        <p:nvSpPr>
          <p:cNvPr id="2" name="Tytuł 1">
            <a:extLst>
              <a:ext uri="{FF2B5EF4-FFF2-40B4-BE49-F238E27FC236}">
                <a16:creationId xmlns:a16="http://schemas.microsoft.com/office/drawing/2014/main" xmlns="" id="{5A226FD7-E8D9-40B7-82AB-F5ACC501BCBB}"/>
              </a:ext>
            </a:extLst>
          </p:cNvPr>
          <p:cNvSpPr>
            <a:spLocks noGrp="1"/>
          </p:cNvSpPr>
          <p:nvPr>
            <p:ph type="title"/>
          </p:nvPr>
        </p:nvSpPr>
        <p:spPr>
          <a:xfrm>
            <a:off x="639098" y="629265"/>
            <a:ext cx="6072776" cy="1622322"/>
          </a:xfrm>
        </p:spPr>
        <p:txBody>
          <a:bodyPr>
            <a:normAutofit/>
          </a:bodyPr>
          <a:lstStyle/>
          <a:p>
            <a:r>
              <a:rPr lang="pl-PL" dirty="0"/>
              <a:t>PROCES</a:t>
            </a:r>
          </a:p>
        </p:txBody>
      </p:sp>
      <p:sp>
        <p:nvSpPr>
          <p:cNvPr id="3" name="Symbol zastępczy zawartości 2">
            <a:extLst>
              <a:ext uri="{FF2B5EF4-FFF2-40B4-BE49-F238E27FC236}">
                <a16:creationId xmlns:a16="http://schemas.microsoft.com/office/drawing/2014/main" xmlns="" id="{B934E82A-D02C-496B-93AD-C99BF30477AA}"/>
              </a:ext>
            </a:extLst>
          </p:cNvPr>
          <p:cNvSpPr>
            <a:spLocks noGrp="1"/>
          </p:cNvSpPr>
          <p:nvPr>
            <p:ph idx="1"/>
          </p:nvPr>
        </p:nvSpPr>
        <p:spPr>
          <a:xfrm>
            <a:off x="639098" y="2418735"/>
            <a:ext cx="6072776" cy="3811740"/>
          </a:xfrm>
        </p:spPr>
        <p:txBody>
          <a:bodyPr anchor="ctr">
            <a:normAutofit/>
          </a:bodyPr>
          <a:lstStyle/>
          <a:p>
            <a:pPr marL="0" lvl="0" indent="0">
              <a:lnSpc>
                <a:spcPct val="90000"/>
              </a:lnSpc>
              <a:buNone/>
            </a:pPr>
            <a:r>
              <a:rPr lang="sk-SK" sz="1400" b="1" dirty="0">
                <a:solidFill>
                  <a:schemeClr val="bg1"/>
                </a:solidFill>
              </a:rPr>
              <a:t>1. SKUPINA – 1. HODINA</a:t>
            </a:r>
          </a:p>
          <a:p>
            <a:pPr marL="0" lvl="0" indent="0">
              <a:lnSpc>
                <a:spcPct val="90000"/>
              </a:lnSpc>
              <a:buNone/>
            </a:pPr>
            <a:r>
              <a:rPr lang="sk-SK" sz="1400" dirty="0">
                <a:solidFill>
                  <a:schemeClr val="bg1"/>
                </a:solidFill>
              </a:rPr>
              <a:t>POKUS č.1</a:t>
            </a:r>
          </a:p>
          <a:p>
            <a:pPr lvl="0">
              <a:lnSpc>
                <a:spcPct val="90000"/>
              </a:lnSpc>
              <a:buFont typeface="+mj-lt"/>
              <a:buAutoNum type="arabicPeriod"/>
            </a:pPr>
            <a:r>
              <a:rPr lang="sk-SK" sz="1400" dirty="0">
                <a:solidFill>
                  <a:schemeClr val="bg1"/>
                </a:solidFill>
              </a:rPr>
              <a:t>Na internete si pozrite pokus č.14 „Olej vo vode” (odkaz č.2 v Zdrojoch)</a:t>
            </a:r>
          </a:p>
          <a:p>
            <a:pPr lvl="0">
              <a:lnSpc>
                <a:spcPct val="90000"/>
              </a:lnSpc>
              <a:buFont typeface="+mj-lt"/>
              <a:buAutoNum type="arabicPeriod"/>
            </a:pPr>
            <a:r>
              <a:rPr lang="sk-SK" sz="1400" dirty="0">
                <a:solidFill>
                  <a:schemeClr val="bg1"/>
                </a:solidFill>
              </a:rPr>
              <a:t>Sami skúste tento pokus urobiť.</a:t>
            </a:r>
          </a:p>
          <a:p>
            <a:pPr lvl="0">
              <a:lnSpc>
                <a:spcPct val="90000"/>
              </a:lnSpc>
              <a:buFont typeface="+mj-lt"/>
              <a:buAutoNum type="arabicPeriod"/>
            </a:pPr>
            <a:r>
              <a:rPr lang="sk-SK" sz="1400" dirty="0">
                <a:solidFill>
                  <a:schemeClr val="bg1"/>
                </a:solidFill>
              </a:rPr>
              <a:t>Odpovedzte na otázky v písomnej forme:</a:t>
            </a:r>
          </a:p>
          <a:p>
            <a:pPr lvl="0">
              <a:lnSpc>
                <a:spcPct val="90000"/>
              </a:lnSpc>
              <a:buFontTx/>
              <a:buChar char="-"/>
            </a:pPr>
            <a:r>
              <a:rPr lang="sk-SK" sz="1400" dirty="0">
                <a:solidFill>
                  <a:schemeClr val="bg1"/>
                </a:solidFill>
              </a:rPr>
              <a:t>Prečo olej vypláva na povrch?</a:t>
            </a:r>
          </a:p>
          <a:p>
            <a:pPr lvl="0">
              <a:lnSpc>
                <a:spcPct val="90000"/>
              </a:lnSpc>
              <a:buFontTx/>
              <a:buChar char="-"/>
            </a:pPr>
            <a:r>
              <a:rPr lang="sk-SK" sz="1400" dirty="0">
                <a:solidFill>
                  <a:schemeClr val="bg1"/>
                </a:solidFill>
              </a:rPr>
              <a:t>Uveďte Archimedov zákon.</a:t>
            </a:r>
          </a:p>
          <a:p>
            <a:pPr lvl="0">
              <a:lnSpc>
                <a:spcPct val="90000"/>
              </a:lnSpc>
              <a:buFontTx/>
              <a:buChar char="-"/>
            </a:pPr>
            <a:r>
              <a:rPr lang="sk-SK" sz="1400" dirty="0">
                <a:solidFill>
                  <a:schemeClr val="bg1"/>
                </a:solidFill>
              </a:rPr>
              <a:t>Uveďte vzorec na výpočet vztlakovej sily a opíšte ho.</a:t>
            </a:r>
          </a:p>
          <a:p>
            <a:pPr lvl="0">
              <a:lnSpc>
                <a:spcPct val="90000"/>
              </a:lnSpc>
              <a:buFontTx/>
              <a:buChar char="-"/>
            </a:pPr>
            <a:r>
              <a:rPr lang="sk-SK" sz="1400" dirty="0">
                <a:solidFill>
                  <a:schemeClr val="bg1"/>
                </a:solidFill>
              </a:rPr>
              <a:t>Kedy teleso ponorené do tekutiny klesá na dno? </a:t>
            </a:r>
          </a:p>
          <a:p>
            <a:pPr lvl="0">
              <a:lnSpc>
                <a:spcPct val="90000"/>
              </a:lnSpc>
              <a:buFontTx/>
              <a:buChar char="-"/>
            </a:pPr>
            <a:r>
              <a:rPr lang="sk-SK" sz="1400" dirty="0">
                <a:solidFill>
                  <a:schemeClr val="bg1"/>
                </a:solidFill>
              </a:rPr>
              <a:t>Kedy teleso ponorené do tekutiny vypláva do ľubovoľnej výšky?</a:t>
            </a:r>
          </a:p>
          <a:p>
            <a:pPr lvl="0">
              <a:lnSpc>
                <a:spcPct val="90000"/>
              </a:lnSpc>
              <a:buFontTx/>
              <a:buChar char="-"/>
            </a:pPr>
            <a:r>
              <a:rPr lang="sk-SK" sz="1400" dirty="0">
                <a:solidFill>
                  <a:schemeClr val="bg1"/>
                </a:solidFill>
              </a:rPr>
              <a:t>Kedy teleso ponorené do tekutiny vypláva na povrch?</a:t>
            </a:r>
          </a:p>
          <a:p>
            <a:pPr>
              <a:lnSpc>
                <a:spcPct val="90000"/>
              </a:lnSpc>
            </a:pPr>
            <a:endParaRPr lang="pl-PL" sz="1400" dirty="0">
              <a:solidFill>
                <a:schemeClr val="bg1"/>
              </a:solidFill>
            </a:endParaRPr>
          </a:p>
        </p:txBody>
      </p:sp>
    </p:spTree>
    <p:extLst>
      <p:ext uri="{BB962C8B-B14F-4D97-AF65-F5344CB8AC3E}">
        <p14:creationId xmlns:p14="http://schemas.microsoft.com/office/powerpoint/2010/main" val="88240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pl-PL" dirty="0">
                <a:solidFill>
                  <a:srgbClr val="EBEBEB"/>
                </a:solidFill>
              </a:rPr>
              <a:t>PROCES</a:t>
            </a:r>
          </a:p>
        </p:txBody>
      </p:sp>
      <p:sp>
        <p:nvSpPr>
          <p:cNvPr id="3" name="Symbol zastępczy zawartości 2"/>
          <p:cNvSpPr>
            <a:spLocks noGrp="1"/>
          </p:cNvSpPr>
          <p:nvPr>
            <p:ph idx="1"/>
          </p:nvPr>
        </p:nvSpPr>
        <p:spPr>
          <a:xfrm>
            <a:off x="639098" y="2418735"/>
            <a:ext cx="6072776" cy="3811740"/>
          </a:xfrm>
        </p:spPr>
        <p:txBody>
          <a:bodyPr anchor="ctr">
            <a:normAutofit/>
          </a:bodyPr>
          <a:lstStyle/>
          <a:p>
            <a:pPr marL="0" indent="0">
              <a:buNone/>
            </a:pPr>
            <a:r>
              <a:rPr lang="pl-PL" dirty="0">
                <a:solidFill>
                  <a:srgbClr val="FFFFFF"/>
                </a:solidFill>
              </a:rPr>
              <a:t>1. SKUPINA</a:t>
            </a:r>
          </a:p>
          <a:p>
            <a:pPr marL="0" indent="0">
              <a:buNone/>
            </a:pPr>
            <a:r>
              <a:rPr lang="sk-SK" dirty="0">
                <a:solidFill>
                  <a:srgbClr val="FFFFFF"/>
                </a:solidFill>
              </a:rPr>
              <a:t>POKUS Č.2 – 2. HODINA</a:t>
            </a:r>
          </a:p>
          <a:p>
            <a:pPr>
              <a:buFont typeface="+mj-lt"/>
              <a:buAutoNum type="arabicPeriod"/>
            </a:pPr>
            <a:r>
              <a:rPr lang="sk-SK" dirty="0">
                <a:solidFill>
                  <a:srgbClr val="FFFFFF"/>
                </a:solidFill>
                <a:latin typeface="Trebuchet MS" panose="020B0603020202020204" pitchFamily="34" charset="0"/>
              </a:rPr>
              <a:t>Na internete si pozrite pokus č.6 „Elektrizovanie telies” (odkaz č.5 v Zdrojoch).</a:t>
            </a:r>
          </a:p>
          <a:p>
            <a:pPr>
              <a:buFont typeface="+mj-lt"/>
              <a:buAutoNum type="arabicPeriod"/>
            </a:pPr>
            <a:r>
              <a:rPr lang="sk-SK" dirty="0">
                <a:solidFill>
                  <a:srgbClr val="FFFFFF"/>
                </a:solidFill>
                <a:latin typeface="Trebuchet MS" panose="020B0603020202020204" pitchFamily="34" charset="0"/>
              </a:rPr>
              <a:t>Sami urobte tento pokus.</a:t>
            </a:r>
          </a:p>
          <a:p>
            <a:pPr>
              <a:buFont typeface="+mj-lt"/>
              <a:buAutoNum type="arabicPeriod"/>
            </a:pPr>
            <a:r>
              <a:rPr lang="sk-SK" dirty="0">
                <a:solidFill>
                  <a:srgbClr val="FFFFFF"/>
                </a:solidFill>
                <a:latin typeface="Trebuchet MS" panose="020B0603020202020204" pitchFamily="34" charset="0"/>
              </a:rPr>
              <a:t>Písomne odpovedzte na nasledujúce otázky:</a:t>
            </a:r>
          </a:p>
          <a:p>
            <a:pPr>
              <a:buFontTx/>
              <a:buChar char="-"/>
            </a:pPr>
            <a:r>
              <a:rPr lang="sk-SK" dirty="0">
                <a:solidFill>
                  <a:srgbClr val="FFFFFF"/>
                </a:solidFill>
                <a:latin typeface="Trebuchet MS" panose="020B0603020202020204" pitchFamily="34" charset="0"/>
              </a:rPr>
              <a:t>V čom spočíva elektrizovanie telies?</a:t>
            </a:r>
          </a:p>
          <a:p>
            <a:pPr>
              <a:buFontTx/>
              <a:buChar char="-"/>
            </a:pPr>
            <a:r>
              <a:rPr lang="sk-SK" dirty="0">
                <a:solidFill>
                  <a:srgbClr val="FFFFFF"/>
                </a:solidFill>
                <a:latin typeface="Trebuchet MS" panose="020B0603020202020204" pitchFamily="34" charset="0"/>
              </a:rPr>
              <a:t>Vymenujte tri spôsoby elektrizovania telies a opíšte ich.</a:t>
            </a:r>
          </a:p>
          <a:p>
            <a:pPr>
              <a:buFontTx/>
              <a:buChar char="-"/>
            </a:pPr>
            <a:r>
              <a:rPr lang="sk-SK" dirty="0">
                <a:solidFill>
                  <a:srgbClr val="FFFFFF"/>
                </a:solidFill>
                <a:latin typeface="Trebuchet MS" panose="020B0603020202020204" pitchFamily="34" charset="0"/>
              </a:rPr>
              <a:t>Uveďte pravidlo zachovania záťaže.</a:t>
            </a:r>
          </a:p>
          <a:p>
            <a:pPr>
              <a:buFont typeface="+mj-lt"/>
              <a:buAutoNum type="arabicPeriod"/>
            </a:pPr>
            <a:endParaRPr lang="pl-PL" dirty="0">
              <a:solidFill>
                <a:srgbClr val="FFFFFF"/>
              </a:solidFill>
              <a:latin typeface="Trebuchet MS" panose="020B0603020202020204" pitchFamily="34" charset="0"/>
            </a:endParaRPr>
          </a:p>
          <a:p>
            <a:pPr>
              <a:buFont typeface="+mj-lt"/>
              <a:buAutoNum type="arabicPeriod"/>
            </a:pPr>
            <a:endParaRPr lang="pl-PL" dirty="0">
              <a:solidFill>
                <a:srgbClr val="FFFFFF"/>
              </a:solidFill>
            </a:endParaRPr>
          </a:p>
          <a:p>
            <a:pPr marL="0" indent="0">
              <a:buNone/>
            </a:pPr>
            <a:endParaRPr lang="pl-PL" dirty="0">
              <a:solidFill>
                <a:srgbClr val="FFFFFF"/>
              </a:solidFill>
            </a:endParaRPr>
          </a:p>
        </p:txBody>
      </p:sp>
      <p:pic>
        <p:nvPicPr>
          <p:cNvPr id="6146" name="Picture 2" descr="Easter Bunny, Wiosna, Frühlingsanfang">
            <a:extLst>
              <a:ext uri="{FF2B5EF4-FFF2-40B4-BE49-F238E27FC236}">
                <a16:creationId xmlns:a16="http://schemas.microsoft.com/office/drawing/2014/main" xmlns="" id="{8ADD64D1-6608-48C6-8E04-22ED7B3D8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753" y="2180167"/>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1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xmlns=""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p:nvPr>
              <p:extLst>
                <p:ext uri="{386F3935-93C4-4BCD-93E2-E3B085C9AB24}">
                  <p16:designElem xmlns:p16="http://schemas.microsoft.com/office/powerpoint/2015/main" xmlns=""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5132438" cy="1622322"/>
          </a:xfrm>
        </p:spPr>
        <p:txBody>
          <a:bodyPr>
            <a:normAutofit/>
          </a:bodyPr>
          <a:lstStyle/>
          <a:p>
            <a:r>
              <a:rPr lang="pl-PL">
                <a:solidFill>
                  <a:srgbClr val="EBEBEB"/>
                </a:solidFill>
              </a:rPr>
              <a:t>PROCES</a:t>
            </a:r>
          </a:p>
        </p:txBody>
      </p:sp>
      <p:sp>
        <p:nvSpPr>
          <p:cNvPr id="3" name="Symbol zastępczy zawartości 2"/>
          <p:cNvSpPr>
            <a:spLocks noGrp="1"/>
          </p:cNvSpPr>
          <p:nvPr>
            <p:ph idx="1"/>
          </p:nvPr>
        </p:nvSpPr>
        <p:spPr>
          <a:xfrm>
            <a:off x="639098" y="2418735"/>
            <a:ext cx="5132439" cy="3811742"/>
          </a:xfrm>
        </p:spPr>
        <p:txBody>
          <a:bodyPr anchor="ctr">
            <a:normAutofit/>
          </a:bodyPr>
          <a:lstStyle/>
          <a:p>
            <a:pPr marL="0" indent="0">
              <a:lnSpc>
                <a:spcPct val="90000"/>
              </a:lnSpc>
              <a:buNone/>
            </a:pPr>
            <a:r>
              <a:rPr lang="pl-PL" dirty="0">
                <a:solidFill>
                  <a:srgbClr val="FFFFFF"/>
                </a:solidFill>
              </a:rPr>
              <a:t>1. SKUPINA</a:t>
            </a:r>
          </a:p>
          <a:p>
            <a:pPr marL="0" indent="0">
              <a:lnSpc>
                <a:spcPct val="90000"/>
              </a:lnSpc>
              <a:buNone/>
            </a:pPr>
            <a:r>
              <a:rPr lang="pl-PL" dirty="0">
                <a:solidFill>
                  <a:srgbClr val="FFFFFF"/>
                </a:solidFill>
              </a:rPr>
              <a:t>POKUS Č.3 – 3. HODINA</a:t>
            </a:r>
          </a:p>
          <a:p>
            <a:pPr>
              <a:lnSpc>
                <a:spcPct val="90000"/>
              </a:lnSpc>
              <a:buFont typeface="+mj-lt"/>
              <a:buAutoNum type="arabicPeriod"/>
            </a:pPr>
            <a:r>
              <a:rPr lang="sk-SK" dirty="0">
                <a:solidFill>
                  <a:srgbClr val="FFFFFF"/>
                </a:solidFill>
              </a:rPr>
              <a:t>Na internete si pozrite pokus č. 17 „Podmienky tepelného toku” ( odkaz č. 6 v Zdrojoch).</a:t>
            </a:r>
          </a:p>
          <a:p>
            <a:pPr>
              <a:lnSpc>
                <a:spcPct val="90000"/>
              </a:lnSpc>
              <a:buFont typeface="+mj-lt"/>
              <a:buAutoNum type="arabicPeriod"/>
            </a:pPr>
            <a:r>
              <a:rPr lang="sk-SK" dirty="0">
                <a:solidFill>
                  <a:srgbClr val="FFFFFF"/>
                </a:solidFill>
              </a:rPr>
              <a:t>Sami urobte tento pokus.</a:t>
            </a:r>
          </a:p>
          <a:p>
            <a:pPr>
              <a:lnSpc>
                <a:spcPct val="90000"/>
              </a:lnSpc>
              <a:buFont typeface="+mj-lt"/>
              <a:buAutoNum type="arabicPeriod"/>
            </a:pPr>
            <a:r>
              <a:rPr lang="sk-SK" dirty="0">
                <a:solidFill>
                  <a:srgbClr val="FFFFFF"/>
                </a:solidFill>
              </a:rPr>
              <a:t>Písomne odpovedzte na nasledujúce otázky:</a:t>
            </a:r>
          </a:p>
          <a:p>
            <a:pPr>
              <a:lnSpc>
                <a:spcPct val="90000"/>
              </a:lnSpc>
              <a:buFontTx/>
              <a:buChar char="-"/>
            </a:pPr>
            <a:r>
              <a:rPr lang="sk-SK" dirty="0">
                <a:solidFill>
                  <a:srgbClr val="FFFFFF"/>
                </a:solidFill>
              </a:rPr>
              <a:t>Čo je to teplo?</a:t>
            </a:r>
          </a:p>
          <a:p>
            <a:pPr>
              <a:lnSpc>
                <a:spcPct val="90000"/>
              </a:lnSpc>
              <a:buFontTx/>
              <a:buChar char="-"/>
            </a:pPr>
            <a:r>
              <a:rPr lang="sk-SK" dirty="0">
                <a:solidFill>
                  <a:srgbClr val="FFFFFF"/>
                </a:solidFill>
              </a:rPr>
              <a:t>Aká je podmienka tepelného toku?</a:t>
            </a:r>
          </a:p>
          <a:p>
            <a:pPr>
              <a:lnSpc>
                <a:spcPct val="90000"/>
              </a:lnSpc>
              <a:buFontTx/>
              <a:buChar char="-"/>
            </a:pPr>
            <a:r>
              <a:rPr lang="sk-SK" dirty="0">
                <a:solidFill>
                  <a:srgbClr val="FFFFFF"/>
                </a:solidFill>
              </a:rPr>
              <a:t>Aký je smer tepelného toku?</a:t>
            </a:r>
          </a:p>
          <a:p>
            <a:pPr>
              <a:lnSpc>
                <a:spcPct val="90000"/>
              </a:lnSpc>
              <a:buFontTx/>
              <a:buChar char="-"/>
            </a:pPr>
            <a:endParaRPr lang="pl-PL" dirty="0">
              <a:solidFill>
                <a:srgbClr val="FFFFFF"/>
              </a:solidFill>
            </a:endParaRPr>
          </a:p>
          <a:p>
            <a:pPr>
              <a:lnSpc>
                <a:spcPct val="90000"/>
              </a:lnSpc>
              <a:buFont typeface="+mj-lt"/>
              <a:buAutoNum type="arabicPeriod"/>
            </a:pPr>
            <a:endParaRPr lang="pl-PL" dirty="0">
              <a:solidFill>
                <a:srgbClr val="FFFFFF"/>
              </a:solidFill>
            </a:endParaRPr>
          </a:p>
          <a:p>
            <a:pPr marL="0" indent="0">
              <a:lnSpc>
                <a:spcPct val="90000"/>
              </a:lnSpc>
              <a:buNone/>
            </a:pPr>
            <a:endParaRPr lang="pl-PL" dirty="0">
              <a:solidFill>
                <a:srgbClr val="FFFFFF"/>
              </a:solidFill>
            </a:endParaRPr>
          </a:p>
        </p:txBody>
      </p:sp>
      <p:pic>
        <p:nvPicPr>
          <p:cNvPr id="7170" name="Picture 2" descr="Gotowania, Edukacja, Milch, Mleka">
            <a:extLst>
              <a:ext uri="{FF2B5EF4-FFF2-40B4-BE49-F238E27FC236}">
                <a16:creationId xmlns:a16="http://schemas.microsoft.com/office/drawing/2014/main" xmlns="" id="{5A773B37-294D-4368-9AEF-546BC18C0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247" y="1677775"/>
            <a:ext cx="3429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6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ajko, Owalny, Żywności, Okrągłe">
            <a:extLst>
              <a:ext uri="{FF2B5EF4-FFF2-40B4-BE49-F238E27FC236}">
                <a16:creationId xmlns:a16="http://schemas.microsoft.com/office/drawing/2014/main" xmlns="" id="{9C969489-B8DD-4DC8-8B9A-0FE9E520C8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26" b="1"/>
          <a:stretch/>
        </p:blipFill>
        <p:spPr bwMode="auto">
          <a:xfrm>
            <a:off x="6487648" y="2775950"/>
            <a:ext cx="209064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Szkło, Puchar, Pić, Pusty">
            <a:extLst>
              <a:ext uri="{FF2B5EF4-FFF2-40B4-BE49-F238E27FC236}">
                <a16:creationId xmlns:a16="http://schemas.microsoft.com/office/drawing/2014/main" xmlns="" id="{B0CD3163-6162-453E-88B9-64AD20737C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56" r="16782" b="1"/>
          <a:stretch/>
        </p:blipFill>
        <p:spPr bwMode="auto">
          <a:xfrm>
            <a:off x="9053107" y="2775951"/>
            <a:ext cx="209064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pl-PL" dirty="0"/>
              <a:t>PROCES</a:t>
            </a:r>
            <a:endParaRPr lang="pl-PL"/>
          </a:p>
        </p:txBody>
      </p:sp>
      <p:sp>
        <p:nvSpPr>
          <p:cNvPr id="3" name="Symbol zastępczy zawartości 2"/>
          <p:cNvSpPr>
            <a:spLocks noGrp="1"/>
          </p:cNvSpPr>
          <p:nvPr>
            <p:ph idx="1"/>
          </p:nvPr>
        </p:nvSpPr>
        <p:spPr>
          <a:xfrm>
            <a:off x="263952" y="2603500"/>
            <a:ext cx="6102982" cy="3416300"/>
          </a:xfrm>
        </p:spPr>
        <p:txBody>
          <a:bodyPr anchor="ctr">
            <a:normAutofit/>
          </a:bodyPr>
          <a:lstStyle/>
          <a:p>
            <a:pPr marL="0" indent="0">
              <a:lnSpc>
                <a:spcPct val="90000"/>
              </a:lnSpc>
              <a:buNone/>
            </a:pPr>
            <a:r>
              <a:rPr lang="pl-PL" sz="1000" b="1" dirty="0"/>
              <a:t>2. SKUPINA</a:t>
            </a:r>
          </a:p>
          <a:p>
            <a:pPr marL="0" lvl="0" indent="0">
              <a:lnSpc>
                <a:spcPct val="90000"/>
              </a:lnSpc>
              <a:buNone/>
            </a:pPr>
            <a:r>
              <a:rPr lang="sk-SK" sz="1000" dirty="0">
                <a:latin typeface="Trebuchet MS" panose="020B0603020202020204" pitchFamily="34" charset="0"/>
              </a:rPr>
              <a:t>POKUS Č.1 -1. HODINA</a:t>
            </a:r>
          </a:p>
          <a:p>
            <a:pPr lvl="0">
              <a:lnSpc>
                <a:spcPct val="90000"/>
              </a:lnSpc>
              <a:buFont typeface="+mj-lt"/>
              <a:buAutoNum type="arabicPeriod"/>
            </a:pPr>
            <a:r>
              <a:rPr lang="sk-SK" sz="1100" dirty="0">
                <a:latin typeface="Trebuchet MS" panose="020B0603020202020204" pitchFamily="34" charset="0"/>
              </a:rPr>
              <a:t>Na internete si pozrite pokus č.16 „Plávajúce vajce” (odkaz č.2 v Zdrojoch)</a:t>
            </a:r>
          </a:p>
          <a:p>
            <a:pPr lvl="0">
              <a:lnSpc>
                <a:spcPct val="90000"/>
              </a:lnSpc>
              <a:buFont typeface="+mj-lt"/>
              <a:buAutoNum type="arabicPeriod"/>
            </a:pPr>
            <a:r>
              <a:rPr lang="sk-SK" sz="1100" dirty="0">
                <a:latin typeface="Trebuchet MS" panose="020B0603020202020204" pitchFamily="34" charset="0"/>
              </a:rPr>
              <a:t>Sami skúste urobiť tento pokus.</a:t>
            </a:r>
          </a:p>
          <a:p>
            <a:pPr lvl="0">
              <a:lnSpc>
                <a:spcPct val="90000"/>
              </a:lnSpc>
              <a:buFont typeface="+mj-lt"/>
              <a:buAutoNum type="arabicPeriod"/>
            </a:pPr>
            <a:r>
              <a:rPr lang="sk-SK" sz="1100" dirty="0">
                <a:latin typeface="Trebuchet MS" panose="020B0603020202020204" pitchFamily="34" charset="0"/>
              </a:rPr>
              <a:t>Písomne odpovedzte na nasledujúce otázky:</a:t>
            </a:r>
          </a:p>
          <a:p>
            <a:pPr lvl="0">
              <a:lnSpc>
                <a:spcPct val="90000"/>
              </a:lnSpc>
              <a:buFontTx/>
              <a:buChar char="-"/>
            </a:pPr>
            <a:r>
              <a:rPr lang="sk-SK" sz="1100" dirty="0">
                <a:latin typeface="Trebuchet MS" panose="020B0603020202020204" pitchFamily="34" charset="0"/>
              </a:rPr>
              <a:t>Prečo vajce ponorené do vody klesá ku dnu?</a:t>
            </a:r>
          </a:p>
          <a:p>
            <a:pPr lvl="0">
              <a:lnSpc>
                <a:spcPct val="90000"/>
              </a:lnSpc>
              <a:buFontTx/>
              <a:buChar char="-"/>
            </a:pPr>
            <a:r>
              <a:rPr lang="sk-SK" sz="1100" dirty="0">
                <a:latin typeface="Trebuchet MS" panose="020B0603020202020204" pitchFamily="34" charset="0"/>
              </a:rPr>
              <a:t>Prečo vajce ponorené v slanej vode vypláva na povrch?</a:t>
            </a:r>
          </a:p>
          <a:p>
            <a:pPr lvl="0">
              <a:lnSpc>
                <a:spcPct val="90000"/>
              </a:lnSpc>
              <a:buFontTx/>
              <a:buChar char="-"/>
            </a:pPr>
            <a:r>
              <a:rPr lang="sk-SK" sz="1100" dirty="0">
                <a:latin typeface="Trebuchet MS" panose="020B0603020202020204" pitchFamily="34" charset="0"/>
              </a:rPr>
              <a:t>Uveďte Archimedov zákon.</a:t>
            </a:r>
          </a:p>
          <a:p>
            <a:pPr lvl="0">
              <a:lnSpc>
                <a:spcPct val="90000"/>
              </a:lnSpc>
              <a:buFontTx/>
              <a:buChar char="-"/>
            </a:pPr>
            <a:r>
              <a:rPr lang="sk-SK" sz="1100" dirty="0">
                <a:latin typeface="Trebuchet MS" panose="020B0603020202020204" pitchFamily="34" charset="0"/>
              </a:rPr>
              <a:t>Uveďte vzorec na výpočet vztlakovej sily a opíšte ho.</a:t>
            </a:r>
          </a:p>
          <a:p>
            <a:pPr lvl="0">
              <a:lnSpc>
                <a:spcPct val="90000"/>
              </a:lnSpc>
              <a:buFontTx/>
              <a:buChar char="-"/>
            </a:pPr>
            <a:r>
              <a:rPr lang="sk-SK" sz="1100" dirty="0">
                <a:latin typeface="Trebuchet MS" panose="020B0603020202020204" pitchFamily="34" charset="0"/>
              </a:rPr>
              <a:t>Kedy sa teleso ponorené do tekutiny klesá ku dnu? </a:t>
            </a:r>
          </a:p>
          <a:p>
            <a:pPr lvl="0">
              <a:lnSpc>
                <a:spcPct val="90000"/>
              </a:lnSpc>
              <a:buFontTx/>
              <a:buChar char="-"/>
            </a:pPr>
            <a:r>
              <a:rPr lang="sk-SK" sz="1100" dirty="0">
                <a:latin typeface="Trebuchet MS" panose="020B0603020202020204" pitchFamily="34" charset="0"/>
              </a:rPr>
              <a:t>Kedy teleso ponorené do tekutiny vypláva do ľubovoľnej výšky?</a:t>
            </a:r>
          </a:p>
          <a:p>
            <a:pPr lvl="0">
              <a:lnSpc>
                <a:spcPct val="90000"/>
              </a:lnSpc>
              <a:buFontTx/>
              <a:buChar char="-"/>
            </a:pPr>
            <a:r>
              <a:rPr lang="sk-SK" sz="1100" dirty="0">
                <a:latin typeface="Trebuchet MS" panose="020B0603020202020204" pitchFamily="34" charset="0"/>
              </a:rPr>
              <a:t>Kedy teleso ponorené do tekutiny vypláva na povrch?</a:t>
            </a:r>
          </a:p>
          <a:p>
            <a:pPr marL="0" indent="0">
              <a:lnSpc>
                <a:spcPct val="90000"/>
              </a:lnSpc>
              <a:buNone/>
            </a:pPr>
            <a:endParaRPr lang="pl-PL" sz="1100" b="1" dirty="0"/>
          </a:p>
          <a:p>
            <a:pPr marL="0" indent="0">
              <a:lnSpc>
                <a:spcPct val="90000"/>
              </a:lnSpc>
              <a:buNone/>
            </a:pPr>
            <a:endParaRPr lang="pl-PL" sz="1000" b="1" dirty="0"/>
          </a:p>
          <a:p>
            <a:pPr>
              <a:lnSpc>
                <a:spcPct val="90000"/>
              </a:lnSpc>
            </a:pPr>
            <a:endParaRPr lang="pl-PL" sz="1000" dirty="0"/>
          </a:p>
        </p:txBody>
      </p:sp>
    </p:spTree>
    <p:extLst>
      <p:ext uri="{BB962C8B-B14F-4D97-AF65-F5344CB8AC3E}">
        <p14:creationId xmlns:p14="http://schemas.microsoft.com/office/powerpoint/2010/main" val="22479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zeta, Media Informacyjne">
            <a:extLst>
              <a:ext uri="{FF2B5EF4-FFF2-40B4-BE49-F238E27FC236}">
                <a16:creationId xmlns:a16="http://schemas.microsoft.com/office/drawing/2014/main" xmlns="" id="{91809964-EF3C-43FA-A3BE-64B136E8D7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40" r="4" b="4"/>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pl-PL"/>
              <a:t>PROCES</a:t>
            </a:r>
          </a:p>
        </p:txBody>
      </p:sp>
      <p:sp>
        <p:nvSpPr>
          <p:cNvPr id="3" name="Symbol zastępczy zawartości 2"/>
          <p:cNvSpPr>
            <a:spLocks noGrp="1"/>
          </p:cNvSpPr>
          <p:nvPr>
            <p:ph idx="1"/>
          </p:nvPr>
        </p:nvSpPr>
        <p:spPr>
          <a:xfrm>
            <a:off x="5980954" y="2603500"/>
            <a:ext cx="5211979" cy="3416300"/>
          </a:xfrm>
        </p:spPr>
        <p:txBody>
          <a:bodyPr anchor="ctr">
            <a:normAutofit/>
          </a:bodyPr>
          <a:lstStyle/>
          <a:p>
            <a:pPr marL="0" indent="0">
              <a:lnSpc>
                <a:spcPct val="90000"/>
              </a:lnSpc>
              <a:buNone/>
            </a:pPr>
            <a:r>
              <a:rPr lang="pl-PL" sz="1500" dirty="0">
                <a:latin typeface="Trebuchet MS" panose="020B0603020202020204" pitchFamily="34" charset="0"/>
              </a:rPr>
              <a:t>2. SKUPINA</a:t>
            </a:r>
          </a:p>
          <a:p>
            <a:pPr marL="0" indent="0">
              <a:lnSpc>
                <a:spcPct val="90000"/>
              </a:lnSpc>
              <a:buNone/>
            </a:pPr>
            <a:r>
              <a:rPr lang="pl-PL" sz="1500" dirty="0">
                <a:latin typeface="Trebuchet MS" panose="020B0603020202020204" pitchFamily="34" charset="0"/>
              </a:rPr>
              <a:t>POKUS Č.2 - 2.HODINA</a:t>
            </a:r>
          </a:p>
          <a:p>
            <a:pPr>
              <a:lnSpc>
                <a:spcPct val="90000"/>
              </a:lnSpc>
              <a:buFont typeface="+mj-lt"/>
              <a:buAutoNum type="arabicPeriod"/>
            </a:pPr>
            <a:r>
              <a:rPr lang="sk-SK" sz="1500" dirty="0">
                <a:latin typeface="Trebuchet MS" panose="020B0603020202020204" pitchFamily="34" charset="0"/>
              </a:rPr>
              <a:t>Na internete si pozrite pokus č. 7 „Zelektrizované noviny” (odkaz č.5 v Zdrojoch).</a:t>
            </a:r>
          </a:p>
          <a:p>
            <a:pPr>
              <a:lnSpc>
                <a:spcPct val="90000"/>
              </a:lnSpc>
              <a:buFont typeface="+mj-lt"/>
              <a:buAutoNum type="arabicPeriod"/>
            </a:pPr>
            <a:r>
              <a:rPr lang="sk-SK" sz="1500" dirty="0">
                <a:latin typeface="Trebuchet MS" panose="020B0603020202020204" pitchFamily="34" charset="0"/>
              </a:rPr>
              <a:t>Sami urobte tento pokus.</a:t>
            </a:r>
          </a:p>
          <a:p>
            <a:pPr>
              <a:lnSpc>
                <a:spcPct val="90000"/>
              </a:lnSpc>
              <a:buFont typeface="+mj-lt"/>
              <a:buAutoNum type="arabicPeriod"/>
            </a:pPr>
            <a:r>
              <a:rPr lang="sk-SK" sz="1500" dirty="0">
                <a:latin typeface="Trebuchet MS" panose="020B0603020202020204" pitchFamily="34" charset="0"/>
              </a:rPr>
              <a:t>Písomne odpovedzte na nasledujúce otázky:</a:t>
            </a:r>
          </a:p>
          <a:p>
            <a:pPr>
              <a:lnSpc>
                <a:spcPct val="90000"/>
              </a:lnSpc>
              <a:buFontTx/>
              <a:buChar char="-"/>
            </a:pPr>
            <a:r>
              <a:rPr lang="sk-SK" sz="1500" dirty="0">
                <a:latin typeface="Trebuchet MS" panose="020B0603020202020204" pitchFamily="34" charset="0"/>
              </a:rPr>
              <a:t>V čom spočíva elektrizovanie telies?</a:t>
            </a:r>
          </a:p>
          <a:p>
            <a:pPr>
              <a:lnSpc>
                <a:spcPct val="90000"/>
              </a:lnSpc>
              <a:buFontTx/>
              <a:buChar char="-"/>
            </a:pPr>
            <a:r>
              <a:rPr lang="sk-SK" sz="1500" dirty="0">
                <a:latin typeface="Trebuchet MS" panose="020B0603020202020204" pitchFamily="34" charset="0"/>
              </a:rPr>
              <a:t>Vymenujte tri spôsoby elektrizovania telies a opíšte ich.</a:t>
            </a:r>
          </a:p>
          <a:p>
            <a:pPr>
              <a:lnSpc>
                <a:spcPct val="90000"/>
              </a:lnSpc>
              <a:buFontTx/>
              <a:buChar char="-"/>
            </a:pPr>
            <a:r>
              <a:rPr lang="sk-SK" sz="1500" dirty="0">
                <a:latin typeface="Trebuchet MS" panose="020B0603020202020204" pitchFamily="34" charset="0"/>
              </a:rPr>
              <a:t>Uveďte pravidlo zachovania záťaže.</a:t>
            </a:r>
          </a:p>
          <a:p>
            <a:pPr marL="0" indent="0">
              <a:lnSpc>
                <a:spcPct val="90000"/>
              </a:lnSpc>
              <a:buNone/>
            </a:pPr>
            <a:endParaRPr lang="pl-PL" sz="1500" dirty="0">
              <a:latin typeface="Trebuchet MS" panose="020B0603020202020204" pitchFamily="34" charset="0"/>
            </a:endParaRPr>
          </a:p>
          <a:p>
            <a:pPr marL="0" indent="0">
              <a:lnSpc>
                <a:spcPct val="90000"/>
              </a:lnSpc>
              <a:buNone/>
            </a:pPr>
            <a:endParaRPr lang="pl-PL" sz="1500" dirty="0"/>
          </a:p>
        </p:txBody>
      </p:sp>
    </p:spTree>
    <p:extLst>
      <p:ext uri="{BB962C8B-B14F-4D97-AF65-F5344CB8AC3E}">
        <p14:creationId xmlns:p14="http://schemas.microsoft.com/office/powerpoint/2010/main" val="1882954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Facet</Template>
  <TotalTime>889</TotalTime>
  <Words>1182</Words>
  <Application>Microsoft Office PowerPoint</Application>
  <PresentationFormat>Panoramiczny</PresentationFormat>
  <Paragraphs>162</Paragraphs>
  <Slides>18</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18</vt:i4>
      </vt:variant>
    </vt:vector>
  </HeadingPairs>
  <TitlesOfParts>
    <vt:vector size="29" baseType="lpstr">
      <vt:lpstr>Arial</vt:lpstr>
      <vt:lpstr>Bradley Hand ITC</vt:lpstr>
      <vt:lpstr>Calibri Light</vt:lpstr>
      <vt:lpstr>Century Gothic</vt:lpstr>
      <vt:lpstr>Gill Sans MT</vt:lpstr>
      <vt:lpstr>Lucida Sans Unicode</vt:lpstr>
      <vt:lpstr>Mangal</vt:lpstr>
      <vt:lpstr>Trebuchet MS</vt:lpstr>
      <vt:lpstr>Wingdings</vt:lpstr>
      <vt:lpstr>Wingdings 3</vt:lpstr>
      <vt:lpstr>Jon (sala konferencyjna)</vt:lpstr>
      <vt:lpstr>Prezentacja programu PowerPoint</vt:lpstr>
      <vt:lpstr>úvod</vt:lpstr>
      <vt:lpstr>ÚLOHA</vt:lpstr>
      <vt:lpstr>PROCES</vt:lpstr>
      <vt:lpstr>PROCES</vt:lpstr>
      <vt:lpstr>PROCES</vt:lpstr>
      <vt:lpstr>PROCES</vt:lpstr>
      <vt:lpstr>PROCES</vt:lpstr>
      <vt:lpstr>PROCES</vt:lpstr>
      <vt:lpstr>PROCES</vt:lpstr>
      <vt:lpstr>PROCES</vt:lpstr>
      <vt:lpstr>ZDROJE</vt:lpstr>
      <vt:lpstr>HODNOTENIE</vt:lpstr>
      <vt:lpstr>HODNOTENIE</vt:lpstr>
      <vt:lpstr>HODNOTENIE</vt:lpstr>
      <vt:lpstr>ZÁVER</vt:lpstr>
      <vt:lpstr>PORADCA PRE UČITEĽA</vt:lpstr>
      <vt:lpstr>PORADCA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Sabina Folwarska</dc:creator>
  <cp:lastModifiedBy>Anna Basta</cp:lastModifiedBy>
  <cp:revision>61</cp:revision>
  <dcterms:created xsi:type="dcterms:W3CDTF">2017-05-04T13:59:20Z</dcterms:created>
  <dcterms:modified xsi:type="dcterms:W3CDTF">2020-01-21T23:10:51Z</dcterms:modified>
</cp:coreProperties>
</file>