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f0NTvBa3lSC1LvLuPe33tg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1" r:id="rId7"/>
    <p:sldId id="260" r:id="rId8"/>
    <p:sldId id="261" r:id="rId9"/>
    <p:sldId id="267" r:id="rId10"/>
    <p:sldId id="266" r:id="rId11"/>
    <p:sldId id="262" r:id="rId12"/>
    <p:sldId id="263" r:id="rId13"/>
    <p:sldId id="270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westiasmaku.com/desery/bez-pieczenia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www.mniammniam.com/przepisy,przepisy_na_obi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westiasmaku.com/przepisy/obiad-na-niedziele" TargetMode="External"/><Relationship Id="rId11" Type="http://schemas.openxmlformats.org/officeDocument/2006/relationships/hyperlink" Target="https://hurtownia-spozywcza.pl/?gclid=Cj0KEQjwmcTJBRCYirao6oWPyMsBEiQA9hQPbuxWWXvgBGHJ08d3vgYNZyEBKOVgttmqnRiFj0I9-ykaAvMX8P8HAQ" TargetMode="External"/><Relationship Id="rId5" Type="http://schemas.openxmlformats.org/officeDocument/2006/relationships/hyperlink" Target="https://stopnadwadze.pl/porady/przepisy-odzywianie/zupy/" TargetMode="External"/><Relationship Id="rId10" Type="http://schemas.openxmlformats.org/officeDocument/2006/relationships/hyperlink" Target="https://dodomku.pl/" TargetMode="External"/><Relationship Id="rId4" Type="http://schemas.openxmlformats.org/officeDocument/2006/relationships/hyperlink" Target="http://www.mniammniam.com/s/zupy/" TargetMode="External"/><Relationship Id="rId9" Type="http://schemas.openxmlformats.org/officeDocument/2006/relationships/hyperlink" Target="http://ugotuj.to/ugotuj/rodzaj_dania-desery/poziom_trudnosci-%C5%82atwe/czas_przygotowania-do+30+minu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ocah.info/index.php?option=com_content&amp;task=view&amp;id=387&amp;Itemid=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f0NTvBa3lSC1LvLuPe33tg&amp;r=0&amp;pid=OfficeInsert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cja, Żywności, Dziękczynienie, Obiad">
            <a:extLst>
              <a:ext uri="{FF2B5EF4-FFF2-40B4-BE49-F238E27FC236}">
                <a16:creationId xmlns:a16="http://schemas.microsoft.com/office/drawing/2014/main" xmlns="" id="{B155CBA9-9726-4CB4-86A8-07C13A567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8068654" y="3105508"/>
            <a:ext cx="4123346" cy="23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066" y="2861733"/>
            <a:ext cx="6015079" cy="795561"/>
          </a:xfrm>
        </p:spPr>
        <p:txBody>
          <a:bodyPr>
            <a:normAutofit fontScale="90000"/>
          </a:bodyPr>
          <a:lstStyle/>
          <a:p>
            <a:r>
              <a:rPr lang="pl-PL" sz="5000" dirty="0"/>
              <a:t>OBIAD DLA RODZINY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66648" y="4027798"/>
            <a:ext cx="4782207" cy="2047181"/>
          </a:xfrm>
        </p:spPr>
        <p:txBody>
          <a:bodyPr>
            <a:normAutofit/>
          </a:bodyPr>
          <a:lstStyle/>
          <a:p>
            <a:r>
              <a:rPr lang="pl-PL" dirty="0"/>
              <a:t>WEB QUEST DLA I KLASY GIMNAZJUM</a:t>
            </a:r>
            <a:br>
              <a:rPr lang="pl-PL" dirty="0"/>
            </a:br>
            <a:r>
              <a:rPr lang="pl-PL" dirty="0"/>
              <a:t> (charakter matematyczno-informatyczno-wychowawczy)</a:t>
            </a:r>
          </a:p>
          <a:p>
            <a:r>
              <a:rPr lang="pl-PL" dirty="0"/>
              <a:t>PRZYGOTOWANIE: SABINA FOLWARSKA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379D411-551D-4EDD-85C2-09E795F7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388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16699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2" descr="Wody, Technologia, Staw, Fontanna">
            <a:extLst>
              <a:ext uri="{FF2B5EF4-FFF2-40B4-BE49-F238E27FC236}">
                <a16:creationId xmlns:a16="http://schemas.microsoft.com/office/drawing/2014/main" xmlns="" id="{28FE31D7-EAB9-46E7-B50C-0E8988B61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r="20786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100"/>
              <a:t>PRZYKŁADOWE PRZEPISY</a:t>
            </a:r>
          </a:p>
          <a:p>
            <a:pPr>
              <a:lnSpc>
                <a:spcPct val="90000"/>
              </a:lnSpc>
            </a:pPr>
            <a:r>
              <a:rPr lang="pl-PL" sz="1100" u="sng">
                <a:hlinkClick r:id="rId4"/>
              </a:rPr>
              <a:t>http://www.mniammniam.com/s/zupy/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 u="sng">
                <a:hlinkClick r:id="rId5"/>
              </a:rPr>
              <a:t>https://stopnadwadze.pl/porady/przepisy-odzywianie/zupy/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 u="sng">
                <a:hlinkClick r:id="rId6"/>
              </a:rPr>
              <a:t>http://www.kwestiasmaku.com/przepisy/obiad-na-niedziele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 u="sng">
                <a:hlinkClick r:id="rId7"/>
              </a:rPr>
              <a:t>http://www.mniammniam.com/przepisy,przepisy_na_obiad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 u="sng">
                <a:hlinkClick r:id="rId8"/>
              </a:rPr>
              <a:t>http://www.kwestiasmaku.com/desery/bez-pieczenia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 u="sng">
                <a:hlinkClick r:id="rId9"/>
              </a:rPr>
              <a:t>http://ugotuj.to/ugotuj/rodzaj_dania-desery/poziom_trudnosci-%C5%82atwe/czas_przygotowania-do+30+minut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/>
              <a:t> PRZYKŁADOWE SKLEPY WIRTUALNE</a:t>
            </a:r>
          </a:p>
          <a:p>
            <a:pPr>
              <a:lnSpc>
                <a:spcPct val="90000"/>
              </a:lnSpc>
            </a:pPr>
            <a:r>
              <a:rPr lang="pl-PL" sz="1100" u="sng">
                <a:hlinkClick r:id="rId10"/>
              </a:rPr>
              <a:t>https://dodomku.pl/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 u="sng">
                <a:hlinkClick r:id="rId11"/>
              </a:rPr>
              <a:t>https://hurtownia-spozywcza.pl/?gclid=Cj0KEQjwmcTJBRCYirao6oWPyMsBEiQA9hQPbuxWWXvgBGHJ08d3vgYNZyEBKOVgttmqnRiFj0I9-ykaAvMX8P8HAQ</a:t>
            </a:r>
            <a:endParaRPr lang="pl-PL" sz="1100"/>
          </a:p>
          <a:p>
            <a:pPr>
              <a:lnSpc>
                <a:spcPct val="90000"/>
              </a:lnSpc>
            </a:pPr>
            <a:r>
              <a:rPr lang="pl-PL" sz="1100"/>
              <a:t> </a:t>
            </a:r>
          </a:p>
          <a:p>
            <a:pPr>
              <a:lnSpc>
                <a:spcPct val="90000"/>
              </a:lnSpc>
            </a:pPr>
            <a:r>
              <a:rPr lang="pl-PL" sz="1100"/>
              <a:t> </a:t>
            </a:r>
          </a:p>
          <a:p>
            <a:pPr>
              <a:lnSpc>
                <a:spcPct val="90000"/>
              </a:lnSpc>
            </a:pPr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97722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201337"/>
            <a:ext cx="10018713" cy="981512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08502"/>
              </p:ext>
            </p:extLst>
          </p:nvPr>
        </p:nvGraphicFramePr>
        <p:xfrm>
          <a:off x="1484313" y="1501630"/>
          <a:ext cx="10018712" cy="442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xmlns="" val="74761947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1247972967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43096073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1637991753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730872"/>
                  </a:ext>
                </a:extLst>
              </a:tr>
              <a:tr h="18914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Zawartość merytoryczna prezentacji Power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Słabe wykorzystanie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Dobre, poprawne informacji. Ewentualnie niewielkie błędy.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Wyczerpujące wykorzystanie podanych źródeł, ewentualne korzystanie z innych źródeł.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345014"/>
                  </a:ext>
                </a:extLst>
              </a:tr>
              <a:tr h="214790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Wrażenia estetyczne prezentacji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estetyczna, czytelna, przejrzysta, zachęcająca do zapoznania się z nią.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Dobre, twórcze rozplanowanie informacji na stronie. Dobrze dobrana grafika.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3081206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xmlns="" id="{BFE50DB9-26C6-4925-88EB-29E007E6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49" y="1"/>
            <a:ext cx="1947163" cy="15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5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3275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50402"/>
              </p:ext>
            </p:extLst>
          </p:nvPr>
        </p:nvGraphicFramePr>
        <p:xfrm>
          <a:off x="1484313" y="1870745"/>
          <a:ext cx="10018712" cy="453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xmlns="" val="1323253626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2373628820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3452190897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588652807"/>
                    </a:ext>
                  </a:extLst>
                </a:gridCol>
              </a:tblGrid>
              <a:tr h="3770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Liczba punktów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762010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 Słaba umiejętność współpracy.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01454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tylko odczytana. Brak odpowiedzi na pytania sprawdzające ze strony nauczyciela oraz pytania innych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 oraz pytania uczniów.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Ambitne podejście do prezentacji.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14444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xmlns="" id="{4219FB21-A775-4204-A8F0-43543188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13" y="-1"/>
            <a:ext cx="2032000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7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A1DCBA-EBF9-422F-B61E-D53F06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- OCENA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143BD4D9-CC9D-4065-AF86-808246C55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523319"/>
              </p:ext>
            </p:extLst>
          </p:nvPr>
        </p:nvGraphicFramePr>
        <p:xfrm>
          <a:off x="1484313" y="2667000"/>
          <a:ext cx="1001871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xmlns="" val="1564429277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xmlns="" val="239241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rebuchet MS" panose="020B0603020202020204" pitchFamily="34" charset="0"/>
                        </a:rPr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rebuchet MS" panose="020B0603020202020204" pitchFamily="34" charset="0"/>
                        </a:rPr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4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415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9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026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73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806647"/>
                  </a:ext>
                </a:extLst>
              </a:tr>
            </a:tbl>
          </a:graphicData>
        </a:graphic>
      </p:graphicFrame>
      <p:pic>
        <p:nvPicPr>
          <p:cNvPr id="7" name="Picture 2" descr="Grafika, Wykres, Wynik, Obroty, Zysk">
            <a:extLst>
              <a:ext uri="{FF2B5EF4-FFF2-40B4-BE49-F238E27FC236}">
                <a16:creationId xmlns:a16="http://schemas.microsoft.com/office/drawing/2014/main" xmlns="" id="{B53CDFB5-12F5-41DB-9EFF-E1827322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13" y="-1"/>
            <a:ext cx="2032000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3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sz="1500" dirty="0"/>
              <a:t>Moi Drodzy!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Mam nadzieję, że po zajęciach z tym Web Questem bardziej docenicie pracę Waszych Rodziców, Waszej Mamy. Zanim pachnący, smaczny obiad pojawi się na stole potrzeba się natrudzić.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Mogliście zobaczyć, że praca w kuchni to planowanie –  posiłków, zakupów, wydatków.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Mogliście poczuć się dorośli planując obiad.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Poćwiczyliście matematykę – działania na liczbach, na ułamkach, jednostki wagi.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Mieliście też możliwość pracy informatycznej ( prezentacja Power Point)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Uczyliście się trudnej sztuki współpracy – to bardzo przydaje się w życiu.</a:t>
            </a:r>
          </a:p>
          <a:p>
            <a:pPr>
              <a:lnSpc>
                <a:spcPct val="80000"/>
              </a:lnSpc>
            </a:pPr>
            <a:r>
              <a:rPr lang="pl-PL" sz="1500" dirty="0"/>
              <a:t>Uczyliście się prezentować Waszą pracę przed kolegami – to otwiera na innych ludzi i pozwala poczuć się pewniej.</a:t>
            </a:r>
          </a:p>
        </p:txBody>
      </p:sp>
      <p:pic>
        <p:nvPicPr>
          <p:cNvPr id="6" name="Picture 2" descr="Sowa, Ptak, Książka, Wise, Natura, Znak">
            <a:extLst>
              <a:ext uri="{FF2B5EF4-FFF2-40B4-BE49-F238E27FC236}">
                <a16:creationId xmlns:a16="http://schemas.microsoft.com/office/drawing/2014/main" xmlns="" id="{AC11F31F-B4B8-4551-8BCB-79B87B161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9667" y="685800"/>
            <a:ext cx="3644962" cy="34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9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47FF42C9-D437-4DEC-A4B4-5DEFF269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4" r="2875" b="2"/>
          <a:stretch/>
        </p:blipFill>
        <p:spPr bwMode="auto">
          <a:xfrm>
            <a:off x="0" y="2639939"/>
            <a:ext cx="2432689" cy="3389925"/>
          </a:xfrm>
          <a:prstGeom prst="roundRect">
            <a:avLst>
              <a:gd name="adj" fmla="val 438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20243" y="2502976"/>
            <a:ext cx="7132447" cy="84871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7977" y="3506315"/>
            <a:ext cx="9851366" cy="2523549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1. Nauczyciel powinien wcześniej zapoznać się z WQ i przeanalizować poszczególne działania oraz ocenić, czy przed przystąpieniem do realizacji WQ, nie powinien wykonać czynności mających na celu uzupełnienie wiedzy czy  umiejętności uczniów o te, które będą niezbędne do pracy z danym WQ.</a:t>
            </a:r>
          </a:p>
          <a:p>
            <a:r>
              <a:rPr lang="pl-PL" dirty="0"/>
              <a:t>Nauczyciel może poprosić uczniów o przyniesienie na zajęcia prasy z przepisami kulinarnymi lub książek kucharskich ( ewentualnie sprawdzonych przepisów na obiad swoich mam, babć, itp.). Nauczyciel sam może przynieść potrzebną literaturę kulinarną.</a:t>
            </a:r>
          </a:p>
          <a:p>
            <a:r>
              <a:rPr lang="pl-PL" dirty="0"/>
              <a:t>Ważne, aby uczniowie umieli tworzyć prezentacje w programie Power Point.</a:t>
            </a:r>
          </a:p>
          <a:p>
            <a:r>
              <a:rPr lang="pl-PL" dirty="0"/>
              <a:t>Należy zapewnić uczniom dostęp do komputera oraz umożliwić prezentację na dużym ekranie – trzeba stworzyć odpowiedni klimat przy prezentacji pracy.</a:t>
            </a:r>
          </a:p>
          <a:p>
            <a:r>
              <a:rPr lang="pl-PL" dirty="0"/>
              <a:t>Można poprosić uczniów o samoocenę pracy i ocenę pracy kolegów z drugiej grupy.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0A3ABF9-17CE-459F-810B-F4CA3C2F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0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50" name="Picture 2" descr="Caddy, Koszyk Na Zakupy, Wózek Na Zakupy">
            <a:extLst>
              <a:ext uri="{FF2B5EF4-FFF2-40B4-BE49-F238E27FC236}">
                <a16:creationId xmlns:a16="http://schemas.microsoft.com/office/drawing/2014/main" xmlns="" id="{D2CD71AD-9B6B-4D0E-B37B-81E03CEE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r="4" b="7425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łatności Elektroniczne, Karty Bankowe">
            <a:extLst>
              <a:ext uri="{FF2B5EF4-FFF2-40B4-BE49-F238E27FC236}">
                <a16:creationId xmlns:a16="http://schemas.microsoft.com/office/drawing/2014/main" xmlns="" id="{0D0535B0-193D-4E2A-BF7F-A4814ABC6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37817" b="1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siążka Kucharska, Przepisy Kulinarne">
            <a:extLst>
              <a:ext uri="{FF2B5EF4-FFF2-40B4-BE49-F238E27FC236}">
                <a16:creationId xmlns:a16="http://schemas.microsoft.com/office/drawing/2014/main" xmlns="" id="{E721C044-C1E8-4647-BA06-1785FF60F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r="-6" b="-6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WPROWADZENIE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>
                <a:solidFill>
                  <a:schemeClr val="bg1"/>
                </a:solidFill>
              </a:rPr>
              <a:t>Witajcie Moi Drodzy! Czy lubicie jeść pyszne obiadki? A czy zastanawiacie się jak taki obiad powstaje? Ile czasu i pracy musi poświęcić mama na jego przygotowanie? Ile czasu i energii potrzeba na zrobienie zakupów? Ale żeby zrobić zakupy, potrzebujemy pieniędzy. Dzisiaj zaproponuję Wam zabawę </a:t>
            </a:r>
            <a:br>
              <a:rPr lang="pl-PL" sz="2200">
                <a:solidFill>
                  <a:schemeClr val="bg1"/>
                </a:solidFill>
              </a:rPr>
            </a:br>
            <a:r>
              <a:rPr lang="pl-PL" sz="2200">
                <a:solidFill>
                  <a:schemeClr val="bg1"/>
                </a:solidFill>
              </a:rPr>
              <a:t>w Dorosłych. Będziecie planować obiad i zakupy obiadowe. Już niedługo będziecie dorośli i przyda Wam się trochę wiedzy </a:t>
            </a:r>
            <a:br>
              <a:rPr lang="pl-PL" sz="2200">
                <a:solidFill>
                  <a:schemeClr val="bg1"/>
                </a:solidFill>
              </a:rPr>
            </a:br>
            <a:r>
              <a:rPr lang="pl-PL" sz="2200">
                <a:solidFill>
                  <a:schemeClr val="bg1"/>
                </a:solidFill>
              </a:rPr>
              <a:t>z zakresu robienia zakupów i przygotowania posiłków. Zapraszam do pracy</a:t>
            </a:r>
            <a:r>
              <a:rPr lang="pl-PL" sz="22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0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076" name="Picture 4" descr="Udomowiony, Bbq, Grill, Żywności">
            <a:extLst>
              <a:ext uri="{FF2B5EF4-FFF2-40B4-BE49-F238E27FC236}">
                <a16:creationId xmlns:a16="http://schemas.microsoft.com/office/drawing/2014/main" xmlns="" id="{D89FDC6A-79B5-418B-891B-6B6743649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13120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.shutterstock.com/display_pic_with_logo/156673/562557190/stock-photo-fruit-and-berry-tartlets-dessert-tray-assorted-top-view-background-beautiful-delicious-tarts-562557190.jpg">
            <a:extLst>
              <a:ext uri="{FF2B5EF4-FFF2-40B4-BE49-F238E27FC236}">
                <a16:creationId xmlns:a16="http://schemas.microsoft.com/office/drawing/2014/main" xmlns="" id="{1EFFDA47-0F2D-4B42-9E13-447786E2D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r="21886" b="-2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prys, Płyta, Wyspa, Zupa, Delfiny">
            <a:extLst>
              <a:ext uri="{FF2B5EF4-FFF2-40B4-BE49-F238E27FC236}">
                <a16:creationId xmlns:a16="http://schemas.microsoft.com/office/drawing/2014/main" xmlns="" id="{74E69690-DB6C-4F3C-9CA9-70A10A97B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r="2" b="3560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ZADANIE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bg1"/>
                </a:solidFill>
              </a:rPr>
              <a:t>Waszym zadaniem będzie zaplanować obiad dla </a:t>
            </a:r>
            <a:br>
              <a:rPr lang="pl-PL">
                <a:solidFill>
                  <a:schemeClr val="bg1"/>
                </a:solidFill>
              </a:rPr>
            </a:br>
            <a:r>
              <a:rPr lang="pl-PL">
                <a:solidFill>
                  <a:schemeClr val="bg1"/>
                </a:solidFill>
              </a:rPr>
              <a:t>5 osobowej rodziny (mama, tata, 3 dzieci). Nie zapomnijcie o deserze.  Wszystkie Wasze działania przedstawcie w postaci prezentacji Power Point. Na końcu projektu przedstawicie ją Waszym kolegom </a:t>
            </a:r>
            <a:br>
              <a:rPr lang="pl-PL">
                <a:solidFill>
                  <a:schemeClr val="bg1"/>
                </a:solidFill>
              </a:rPr>
            </a:br>
            <a:r>
              <a:rPr lang="pl-PL">
                <a:solidFill>
                  <a:schemeClr val="bg1"/>
                </a:solidFill>
              </a:rPr>
              <a:t>z drugiej grupy. Będziecie mogli zobaczyć, czym różnią się Wasze prezentacje. Będziecie mogli podzielić się swoimi pomysłami.</a:t>
            </a:r>
          </a:p>
        </p:txBody>
      </p:sp>
    </p:spTree>
    <p:extLst>
      <p:ext uri="{BB962C8B-B14F-4D97-AF65-F5344CB8AC3E}">
        <p14:creationId xmlns:p14="http://schemas.microsoft.com/office/powerpoint/2010/main" val="34217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098" name="Picture 2" descr="Pancake, Jagoda, Żółty, Żywności, Deser">
            <a:extLst>
              <a:ext uri="{FF2B5EF4-FFF2-40B4-BE49-F238E27FC236}">
                <a16:creationId xmlns:a16="http://schemas.microsoft.com/office/drawing/2014/main" xmlns="" id="{982F1E6D-B618-43DD-9CC7-6021427D7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3" r="34843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l-PL" dirty="0"/>
              <a:t>PROCES – I ZAJĘCIA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900"/>
              <a:t>Jak będzie wyglądała</a:t>
            </a:r>
            <a:r>
              <a:rPr lang="pl-PL" sz="1900" b="1" kern="1200" cap="none"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900"/>
              <a:t>Wasza praca? Przygotujecie prezentację </a:t>
            </a:r>
            <a:br>
              <a:rPr lang="pl-PL" sz="1900"/>
            </a:br>
            <a:r>
              <a:rPr lang="pl-PL" sz="1900"/>
              <a:t>w programie Power Point. Będzie ona udokumentowaniem Waszej pracy.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/>
              <a:t>Oto plan działania: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Podzielcie się na 2 grupy. Wasz nauczyciel pomoże Wam przy tym.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Wyszukajcie w grupach przepis na obiad i deser. Musicie sprawdzić dla ilu osób jest przewidziany i ewentualnie zwiększyć porcje </a:t>
            </a:r>
            <a:br>
              <a:rPr lang="pl-PL" sz="1900"/>
            </a:br>
            <a:r>
              <a:rPr lang="pl-PL" sz="1900"/>
              <a:t>( lub zmniejszyć). Możecie skorzystać ze źródeł w Internecie </a:t>
            </a:r>
            <a:br>
              <a:rPr lang="pl-PL" sz="1900"/>
            </a:br>
            <a:r>
              <a:rPr lang="pl-PL" sz="1900"/>
              <a:t>lub przepisów w książce kucharskiej lub innych.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pl-PL" sz="1900"/>
              <a:t>Wypiszcie wszystkie produkty, których potrzebujecie </a:t>
            </a:r>
            <a:br>
              <a:rPr lang="pl-PL" sz="1900"/>
            </a:br>
            <a:r>
              <a:rPr lang="pl-PL" sz="1900"/>
              <a:t>do wykonania obiadu i deseru. Pamiętajcie, że musicie kupić wszystko ( sól, cukier, pieprz…)</a:t>
            </a:r>
          </a:p>
          <a:p>
            <a:pPr>
              <a:lnSpc>
                <a:spcPct val="90000"/>
              </a:lnSpc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168325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94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5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6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7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8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9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122" name="Picture 2" descr="https://image.shutterstock.com/display_pic_with_logo/502972/419782870/stock-photo-wooden-spoons-of-various-gluten-free-flour-almond-flour-amaranth-seeds-flour-buckwheat-flour-419782870.jpg">
            <a:extLst>
              <a:ext uri="{FF2B5EF4-FFF2-40B4-BE49-F238E27FC236}">
                <a16:creationId xmlns:a16="http://schemas.microsoft.com/office/drawing/2014/main" xmlns="" id="{4B714377-EBE9-4764-902F-3B122682D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9" b="-1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klep Spożywczy, Rynek, Supermarket">
            <a:extLst>
              <a:ext uri="{FF2B5EF4-FFF2-40B4-BE49-F238E27FC236}">
                <a16:creationId xmlns:a16="http://schemas.microsoft.com/office/drawing/2014/main" xmlns="" id="{2BC8AB0A-FC40-4608-8E98-9BCB67013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6940" b="1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.shutterstock.com/display_pic_with_logo/1857407/569197639/stock-photo-vintage-balance-on-wood-background-569197639.jpg">
            <a:extLst>
              <a:ext uri="{FF2B5EF4-FFF2-40B4-BE49-F238E27FC236}">
                <a16:creationId xmlns:a16="http://schemas.microsoft.com/office/drawing/2014/main" xmlns="" id="{1DB831AA-BDB8-4E4A-8120-67A705718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r="2" b="2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0" name="Straight Connector 19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pl-PL"/>
              <a:t>PROCES – II ZAJĘCIA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700"/>
              <a:t>4. Udajcie się do wirtualnego sklepu i zorientujcie się, ile kosztują poszczególne produkty potrzebne do wykonania obiadu. Zróbcie kosztorys (listę wydatków). Możecie też wybrać się do pobliskiego supermarketu i tam zapoznać się </a:t>
            </a:r>
            <a:br>
              <a:rPr lang="pl-PL" sz="1700"/>
            </a:br>
            <a:r>
              <a:rPr lang="pl-PL" sz="1700"/>
              <a:t> z cenami produktów spożywczych.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/>
              <a:t>5. Następnie obliczcie, ile będzie dokładnie kosztował Wasz obiad i deser. Wiadomo, że nie wszystkie produkty wykorzystacie w całości.  Przykładowo – jeżeli  do obiadu potrzebujecie 10 dkg mąki, to musicie policzyć ile kosztuje </a:t>
            </a:r>
            <a:br>
              <a:rPr lang="pl-PL" sz="1700"/>
            </a:br>
            <a:r>
              <a:rPr lang="pl-PL" sz="1700"/>
              <a:t>10 dkg mąki ( zazwyczaj kupujemy 1 kg czyli 100 dkg). Wasze obliczenia starajcie się robić początkowo bez użycia kalkulatora. Na końcu sprawdźcie je z kalkulatorem.</a:t>
            </a:r>
          </a:p>
        </p:txBody>
      </p:sp>
    </p:spTree>
    <p:extLst>
      <p:ext uri="{BB962C8B-B14F-4D97-AF65-F5344CB8AC3E}">
        <p14:creationId xmlns:p14="http://schemas.microsoft.com/office/powerpoint/2010/main" val="369041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6146" name="Picture 2" descr="Kalkulator, Ikona, Rachunkowości">
            <a:extLst>
              <a:ext uri="{FF2B5EF4-FFF2-40B4-BE49-F238E27FC236}">
                <a16:creationId xmlns:a16="http://schemas.microsoft.com/office/drawing/2014/main" xmlns="" id="{F5D2344D-8EF5-4786-9991-44F76C906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2" r="21299" b="2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9A11F02-2F4B-4CEE-9AB8-95CA1975C641}"/>
              </a:ext>
            </a:extLst>
          </p:cNvPr>
          <p:cNvSpPr txBox="1"/>
          <p:nvPr/>
        </p:nvSpPr>
        <p:spPr>
          <a:xfrm>
            <a:off x="10094952" y="6870700"/>
            <a:ext cx="20970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4" tooltip="http://bocah.info/index.php?option=com_content&amp;task=view&amp;id=387&amp;Itemid=40"/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 — autor: Nieznany autor. Licencja: </a:t>
            </a:r>
            <a:r>
              <a:rPr lang="pl-PL" sz="700">
                <a:solidFill>
                  <a:srgbClr val="FFFFFF"/>
                </a:solidFill>
                <a:hlinkClick r:id="rId5" tooltip="https://creativecommons.org/licenses/by/3.0/"/>
              </a:rPr>
              <a:t>CC BY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C93D54-0118-431F-B0C9-D45617C4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l-PL" dirty="0"/>
              <a:t>PROCES – I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6C67AF-6610-41A1-AF8D-029200CC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pl-PL" dirty="0"/>
              <a:t>5. Następnie obliczcie, ile będzie dokładnie kosztował Wasz obiad i deser. Wiadomo, że nie wszystkie produkty wykorzystacie w całości.  Przykładowo – jeżeli  do obiadu potrzebujecie 10 dkg mąki, to musicie policzyć ile kosztuje 10 dkg mąki ( zazwyczaj kupujemy 1 kg czyli 100 dkg). Wasze obliczenia starajcie się robić początkowo bez użycia kalkulatora. Na końcu sprawdźcie je </a:t>
            </a:r>
            <a:br>
              <a:rPr lang="pl-PL" dirty="0"/>
            </a:br>
            <a:r>
              <a:rPr lang="pl-PL" dirty="0"/>
              <a:t>z kalkulatorem.</a:t>
            </a:r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857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7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8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1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39437" r="32695" b="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l-PL" dirty="0"/>
              <a:t>PROCES – II ZAJĘCIA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200"/>
              <a:t>6. Wszystkie Wasze działanie przedstawcie</a:t>
            </a:r>
            <a:br>
              <a:rPr lang="pl-PL" sz="2200"/>
            </a:br>
            <a:r>
              <a:rPr lang="pl-PL" sz="2200"/>
              <a:t> w postaci prezentacji Power Point.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200"/>
              <a:t> Pamiętajcie, co będzie ważne w Waszych prezentacjach:</a:t>
            </a:r>
          </a:p>
          <a:p>
            <a:pPr>
              <a:lnSpc>
                <a:spcPct val="90000"/>
              </a:lnSpc>
            </a:pPr>
            <a:r>
              <a:rPr lang="pl-PL" sz="2200"/>
              <a:t>Powinny mieć tytuł i autorów</a:t>
            </a:r>
          </a:p>
          <a:p>
            <a:pPr>
              <a:lnSpc>
                <a:spcPct val="90000"/>
              </a:lnSpc>
            </a:pPr>
            <a:r>
              <a:rPr lang="pl-PL" sz="2200"/>
              <a:t>Ciekawą szatę graficzną ( zdjęcia, rysunki…)</a:t>
            </a:r>
          </a:p>
          <a:p>
            <a:pPr>
              <a:lnSpc>
                <a:spcPct val="90000"/>
              </a:lnSpc>
            </a:pPr>
            <a:r>
              <a:rPr lang="pl-PL" sz="2200"/>
              <a:t>Powinny zawierać poprawne i wyczerpujące informacje.</a:t>
            </a:r>
          </a:p>
          <a:p>
            <a:pPr>
              <a:lnSpc>
                <a:spcPct val="90000"/>
              </a:lnSpc>
            </a:pPr>
            <a:r>
              <a:rPr lang="pl-PL" sz="2200"/>
              <a:t>Informacje powinny być na temat.</a:t>
            </a:r>
          </a:p>
          <a:p>
            <a:pPr>
              <a:lnSpc>
                <a:spcPct val="90000"/>
              </a:lnSpc>
            </a:pPr>
            <a:r>
              <a:rPr lang="pl-PL" sz="2200"/>
              <a:t>Powinny zawierać informacje z materiałów źródłowych. Możecie też korzystać z innych linków.</a:t>
            </a:r>
          </a:p>
        </p:txBody>
      </p:sp>
    </p:spTree>
    <p:extLst>
      <p:ext uri="{BB962C8B-B14F-4D97-AF65-F5344CB8AC3E}">
        <p14:creationId xmlns:p14="http://schemas.microsoft.com/office/powerpoint/2010/main" val="126609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.shutterstock.com/display_pic_with_logo/2117717/344201303/stock-photo-group-of-diverse-hands-together-joining-concept-344201303.jpg">
            <a:extLst>
              <a:ext uri="{FF2B5EF4-FFF2-40B4-BE49-F238E27FC236}">
                <a16:creationId xmlns:a16="http://schemas.microsoft.com/office/drawing/2014/main" xmlns="" id="{6851D925-AA6D-4128-88A5-E3164DB88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6" r="20122" b="-3"/>
          <a:stretch/>
        </p:blipFill>
        <p:spPr bwMode="auto">
          <a:xfrm>
            <a:off x="8785907" y="1998131"/>
            <a:ext cx="2717116" cy="37915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pl-PL"/>
              <a:t>PROCES – III ZAJĘCIA (PREZENTACJA)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r>
              <a:rPr lang="pl-PL" dirty="0"/>
              <a:t>Bardzo ważna jest Wasza współpraca. Każdy powinien być zaangażowany w tworzenie projektu. Starajcie się pracować razem podczas całości trwania projektu i jego prezentacji. </a:t>
            </a:r>
            <a:endParaRPr lang="pl-PL"/>
          </a:p>
          <a:p>
            <a:r>
              <a:rPr lang="pl-PL" dirty="0"/>
              <a:t>Nauczyciel będzie też oceniał sposób przedstawienia oraz Wasze zaangażowanie </a:t>
            </a:r>
            <a:br>
              <a:rPr lang="pl-PL" dirty="0"/>
            </a:br>
            <a:r>
              <a:rPr lang="pl-PL" dirty="0"/>
              <a:t>w prezentowanie pracy.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14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9218" name="Picture 2" descr="Tle, Kolorowe, Kolor, Kolorowe Tło">
            <a:extLst>
              <a:ext uri="{FF2B5EF4-FFF2-40B4-BE49-F238E27FC236}">
                <a16:creationId xmlns:a16="http://schemas.microsoft.com/office/drawing/2014/main" xmlns="" id="{D098BF13-43B3-4206-A112-CE362F43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300" b="1" dirty="0">
                <a:latin typeface="Arial" panose="020B0604020202020204" pitchFamily="34" charset="0"/>
                <a:cs typeface="Arial" panose="020B0604020202020204" pitchFamily="34" charset="0"/>
              </a:rPr>
              <a:t>Przykładowy plan prezentacji:</a:t>
            </a:r>
            <a:endParaRPr lang="pl-PL" sz="13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 strona – tytuł, autorzy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II strona – przepis na pierwsze danie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III strona – przepis na zupę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IV strona – przepis na deser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V strona – lista produktów potrzebnych do przygotowania obiadu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VI strona- ceny wszystkich produktów potrzebnych do przygotowania obiadu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VII strona – obliczenia – ile produktu potrzebuję i ile kosztuje ta ilość produktu ( np. 1 kg cukru kosztuje 3 zł, 20 dkg cukru czyli 1/5 kg kosztuje 1/5x3 zł=3/5 zł=6/10zł= 0,6 zł=60 gr)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VIII strona – całkowity koszt obiadu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latin typeface="Arial" panose="020B0604020202020204" pitchFamily="34" charset="0"/>
                <a:cs typeface="Arial" panose="020B0604020202020204" pitchFamily="34" charset="0"/>
              </a:rPr>
              <a:t>IX strona – Czego się dowiedziałeś podczas pracy z tym Web Questem? Czego się nauczyłeś? Co było dla ciebie ciekawe? Co było dla Ciebie łatwe? Co było dla Ciebie trudne?</a:t>
            </a:r>
            <a:endParaRPr lang="pl-PL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9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823</TotalTime>
  <Words>927</Words>
  <Application>Microsoft Office PowerPoint</Application>
  <PresentationFormat>Panoramiczny</PresentationFormat>
  <Paragraphs>124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Baskerville Old Face</vt:lpstr>
      <vt:lpstr>Corbel</vt:lpstr>
      <vt:lpstr>Lucida Sans Unicode</vt:lpstr>
      <vt:lpstr>Mangal</vt:lpstr>
      <vt:lpstr>Trebuchet MS</vt:lpstr>
      <vt:lpstr>Wingdings</vt:lpstr>
      <vt:lpstr>Paralaksa</vt:lpstr>
      <vt:lpstr>OBIAD DLA RODZINY</vt:lpstr>
      <vt:lpstr>WPROWADZENIE</vt:lpstr>
      <vt:lpstr>ZADANIE</vt:lpstr>
      <vt:lpstr>PROCES – I ZAJĘCIA</vt:lpstr>
      <vt:lpstr>PROCES – II ZAJĘCIA</vt:lpstr>
      <vt:lpstr>PROCES – I ZAJĘCIA</vt:lpstr>
      <vt:lpstr>PROCES – II ZAJĘCIA</vt:lpstr>
      <vt:lpstr>PROCES – III ZAJĘCIA (PREZENTACJA) </vt:lpstr>
      <vt:lpstr>PROCES</vt:lpstr>
      <vt:lpstr>ŹRÓDŁA</vt:lpstr>
      <vt:lpstr>EWALUACJA</vt:lpstr>
      <vt:lpstr>EWALUACJA</vt:lpstr>
      <vt:lpstr>EWALUACJA - OCENA</vt:lpstr>
      <vt:lpstr>KONKLUZJA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OBIAD DLA RODZINY</dc:title>
  <dc:creator>Sabina Folwarska</dc:creator>
  <cp:lastModifiedBy>Anna Basta</cp:lastModifiedBy>
  <cp:revision>31</cp:revision>
  <dcterms:created xsi:type="dcterms:W3CDTF">2017-05-11T15:41:54Z</dcterms:created>
  <dcterms:modified xsi:type="dcterms:W3CDTF">2020-01-14T11:55:00Z</dcterms:modified>
</cp:coreProperties>
</file>