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35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11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93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05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26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71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53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5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77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82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2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97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1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27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6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40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09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24D2D4A-6CFB-4D56-BD61-0C19EFF66669}" type="datetimeFigureOut">
              <a:rPr lang="pl-PL" smtClean="0"/>
              <a:t>14.01.2020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EA99DF3-27BC-4DB6-BF63-F8663BCF6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65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izyka.net.pl/doswiadczenia/doswiadczenia_prad.html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www.elektrostatykaiprad.republika.pl/elektryzowaniecial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i%C5%82a_wyporu" TargetMode="External"/><Relationship Id="rId11" Type="http://schemas.openxmlformats.org/officeDocument/2006/relationships/hyperlink" Target="https://www.bryk.pl/wypracowania/fizyka/procesy_termodynamiczne/19536-rozszerzalno%C5%9B%C4%87_cieplna_cia%C5%82.html" TargetMode="External"/><Relationship Id="rId5" Type="http://schemas.openxmlformats.org/officeDocument/2006/relationships/hyperlink" Target="http://fizyka.net.pl/doswiadczenia/doswiadczenia_ciecze.html#11" TargetMode="External"/><Relationship Id="rId10" Type="http://schemas.openxmlformats.org/officeDocument/2006/relationships/hyperlink" Target="https://pl.wikipedia.org/wiki/Rozszerzalno%C5%9B%C4%87_cieplna" TargetMode="External"/><Relationship Id="rId4" Type="http://schemas.openxmlformats.org/officeDocument/2006/relationships/hyperlink" Target="http://www.afizyka.pl/fizyka_gimnazjum_wzory_klasa_2" TargetMode="External"/><Relationship Id="rId9" Type="http://schemas.openxmlformats.org/officeDocument/2006/relationships/hyperlink" Target="http://fizyka.net.pl/doswiadczenia/doswiadczenia_cieplo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pl.wiktionary.org/wiki/szklanka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302530" y="2970108"/>
            <a:ext cx="5793470" cy="31249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5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Fizyka</a:t>
            </a:r>
            <a:r>
              <a:rPr lang="pl-PL" sz="52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pl-PL" sz="5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w</a:t>
            </a:r>
            <a:r>
              <a:rPr lang="pl-PL" sz="52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pl-PL" sz="52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praktyce</a:t>
            </a:r>
            <a:r>
              <a:rPr lang="pl-PL" sz="52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-</a:t>
            </a:r>
            <a:r>
              <a:rPr lang="pl-PL" sz="52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doświadczenia</a:t>
            </a:r>
            <a:r>
              <a:rPr lang="pl-PL" sz="52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fizyczne</a:t>
            </a:r>
          </a:p>
          <a:p>
            <a:endParaRPr lang="pl-PL" sz="66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endParaRPr lang="pl-PL" sz="66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  <a:p>
            <a:r>
              <a:rPr lang="pl-PL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Web Quest jest przeznaczony dla III klasy gimnazjum.</a:t>
            </a:r>
          </a:p>
          <a:p>
            <a:r>
              <a:rPr lang="pl-PL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Przygotowanie: </a:t>
            </a:r>
            <a:r>
              <a:rPr lang="pl-PL" b="1" dirty="0">
                <a:latin typeface="Bradley Hand ITC" panose="03070402050302030203" pitchFamily="66" charset="0"/>
              </a:rPr>
              <a:t>Sabina Folwarska</a:t>
            </a:r>
          </a:p>
        </p:txBody>
      </p:sp>
      <p:pic>
        <p:nvPicPr>
          <p:cNvPr id="1026" name="Picture 2" descr="https://image.shutterstock.com/display_pic_with_logo/1218650/263333567/stock-vector-archimedes-in-bathtub-cartoon-illustration-of-archimedes-in-his-bathtub-with-the-golden-crown-and-263333567.jpg">
            <a:extLst>
              <a:ext uri="{FF2B5EF4-FFF2-40B4-BE49-F238E27FC236}">
                <a16:creationId xmlns:a16="http://schemas.microsoft.com/office/drawing/2014/main" xmlns="" id="{7BD5EB7B-37BD-443E-8C23-B6C0AF1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42" y="2591752"/>
            <a:ext cx="5860745" cy="32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B20419D-4D2C-493D-80D4-EDFB124CC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178388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zpilki, Kolorowe Szpilki, Rozproszone">
            <a:extLst>
              <a:ext uri="{FF2B5EF4-FFF2-40B4-BE49-F238E27FC236}">
                <a16:creationId xmlns:a16="http://schemas.microsoft.com/office/drawing/2014/main" xmlns="" id="{C49C173B-1E25-477F-BA21-3674EB835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-2" b="-2"/>
          <a:stretch/>
        </p:blipFill>
        <p:spPr bwMode="auto">
          <a:xfrm>
            <a:off x="9053106" y="2775951"/>
            <a:ext cx="2090649" cy="145197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łówka Zapałki, Niebieski, Czerwony">
            <a:extLst>
              <a:ext uri="{FF2B5EF4-FFF2-40B4-BE49-F238E27FC236}">
                <a16:creationId xmlns:a16="http://schemas.microsoft.com/office/drawing/2014/main" xmlns="" id="{15091EFA-3515-4E8A-9D73-571B93B2F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27893" b="1"/>
          <a:stretch/>
        </p:blipFill>
        <p:spPr bwMode="auto">
          <a:xfrm>
            <a:off x="6798733" y="2775951"/>
            <a:ext cx="2090649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onety, Waluty, Indie, Pice, Rupia">
            <a:extLst>
              <a:ext uri="{FF2B5EF4-FFF2-40B4-BE49-F238E27FC236}">
                <a16:creationId xmlns:a16="http://schemas.microsoft.com/office/drawing/2014/main" xmlns="" id="{A21C07E5-44B1-4B7B-9DE6-0B7F460DE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r="1996" b="-2"/>
          <a:stretch/>
        </p:blipFill>
        <p:spPr bwMode="auto">
          <a:xfrm>
            <a:off x="9053107" y="4391137"/>
            <a:ext cx="2090649" cy="145197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500" dirty="0"/>
              <a:t>GRUPA NR 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500" dirty="0"/>
              <a:t>DOŚWIADCZENIE 3 – III ZAJĘCIA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Obejrzyjcie w sieci doświadczenie pierwsze „Rozszerzalność cieplna ciał stałych”- z monetą </a:t>
            </a:r>
            <a:br>
              <a:rPr lang="pl-PL" sz="1500" dirty="0"/>
            </a:br>
            <a:r>
              <a:rPr lang="pl-PL" sz="1500" dirty="0"/>
              <a:t> ( link nr 7 w Źródłach).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Wykonajcie samodzielnie to doświadczenie.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Odpowiedzcie pisemnie na następujące pytania: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500" dirty="0"/>
              <a:t>- Co to jest rozszerzalność cieplna ciał stałych?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500" dirty="0"/>
              <a:t>Co to jest ciepło?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500" dirty="0"/>
              <a:t>Jaki jest warunek przepływu ciepła?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500" dirty="0"/>
              <a:t>Jaki jest kierunek przepływu ciepła?</a:t>
            </a:r>
          </a:p>
          <a:p>
            <a:pPr marL="0" indent="0">
              <a:lnSpc>
                <a:spcPct val="90000"/>
              </a:lnSpc>
              <a:buNone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111309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700" dirty="0">
                <a:solidFill>
                  <a:srgbClr val="FFFFFF"/>
                </a:solidFill>
                <a:latin typeface="Trebuchet MS" panose="020B0603020202020204" pitchFamily="34" charset="0"/>
              </a:rPr>
              <a:t> Każda z grup na końcu zaprezentuje swoje doświadczenie wraz z wyjaśnieniem (opisem) pozostałym uczniom. Odpowie na pytania sprawdzające nauczyciela ( będą to te same pytania, na które wcześniej odpowiecie pisemnie) i na ewentualne pytania innych uczniów.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dirty="0">
                <a:solidFill>
                  <a:srgbClr val="FFFFFF"/>
                </a:solidFill>
                <a:latin typeface="Trebuchet MS" panose="020B0603020202020204" pitchFamily="34" charset="0"/>
              </a:rPr>
              <a:t>Wasza praca będzie oceniana przez nauczyciela. Pamiętajcie o ważnych zasadach:</a:t>
            </a:r>
          </a:p>
          <a:p>
            <a:pPr lvl="0">
              <a:lnSpc>
                <a:spcPct val="90000"/>
              </a:lnSpc>
              <a:buChar char="-"/>
            </a:pPr>
            <a:r>
              <a:rPr lang="pl-PL" sz="1700" dirty="0">
                <a:solidFill>
                  <a:srgbClr val="FFFFFF"/>
                </a:solidFill>
                <a:latin typeface="Trebuchet MS" panose="020B0603020202020204" pitchFamily="34" charset="0"/>
              </a:rPr>
              <a:t>Zanim zaprezentujecie Wasze doświadczenia całej klasie, przygotujcie się dokładnie.</a:t>
            </a:r>
          </a:p>
          <a:p>
            <a:pPr lvl="0">
              <a:lnSpc>
                <a:spcPct val="90000"/>
              </a:lnSpc>
              <a:buChar char="-"/>
            </a:pPr>
            <a:r>
              <a:rPr lang="pl-PL" sz="1700" dirty="0">
                <a:solidFill>
                  <a:srgbClr val="FFFFFF"/>
                </a:solidFill>
                <a:latin typeface="Trebuchet MS" panose="020B0603020202020204" pitchFamily="34" charset="0"/>
              </a:rPr>
              <a:t>Odpowiedzi na pytania powinny być poprawne i pełne.</a:t>
            </a:r>
          </a:p>
          <a:p>
            <a:pPr lvl="0">
              <a:lnSpc>
                <a:spcPct val="90000"/>
              </a:lnSpc>
              <a:buChar char="-"/>
            </a:pPr>
            <a:r>
              <a:rPr lang="pl-PL" sz="1700" dirty="0">
                <a:solidFill>
                  <a:srgbClr val="FFFFFF"/>
                </a:solidFill>
                <a:latin typeface="Trebuchet MS" panose="020B0603020202020204" pitchFamily="34" charset="0"/>
              </a:rPr>
              <a:t>Każdy z Was powinien się starać i angażować w pracę. Powinniście ze sobą współpracować.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pl-PL" sz="1700" dirty="0">
                <a:solidFill>
                  <a:srgbClr val="FFFFFF"/>
                </a:solidFill>
                <a:latin typeface="Trebuchet MS" panose="020B0603020202020204" pitchFamily="34" charset="0"/>
              </a:rPr>
              <a:t>       MIŁEJ PRACY I WSPÓŁPRACY</a:t>
            </a:r>
            <a:r>
              <a:rPr lang="pl-PL" sz="1700" dirty="0">
                <a:solidFill>
                  <a:srgbClr val="FFFFFF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pl-PL" sz="1700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endParaRPr lang="pl-PL" sz="1700" dirty="0">
              <a:solidFill>
                <a:srgbClr val="FFFFFF"/>
              </a:solidFill>
            </a:endParaRPr>
          </a:p>
        </p:txBody>
      </p:sp>
      <p:pic>
        <p:nvPicPr>
          <p:cNvPr id="11266" name="Picture 2" descr="Brown, Brunette, Kobiet, Palec, Gest">
            <a:extLst>
              <a:ext uri="{FF2B5EF4-FFF2-40B4-BE49-F238E27FC236}">
                <a16:creationId xmlns:a16="http://schemas.microsoft.com/office/drawing/2014/main" xmlns="" id="{7B343688-5AE5-4DF0-A280-7EAD5984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72" y="1885164"/>
            <a:ext cx="443231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09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7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8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2290" name="Picture 2" descr="Wody, Technologia, Staw, Fontanna">
            <a:extLst>
              <a:ext uri="{FF2B5EF4-FFF2-40B4-BE49-F238E27FC236}">
                <a16:creationId xmlns:a16="http://schemas.microsoft.com/office/drawing/2014/main" xmlns="" id="{4A766353-C7A5-4161-8A2C-461BE67C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26" y="645106"/>
            <a:ext cx="3728233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4"/>
              </a:rPr>
              <a:t>http://www.afizyka.pl/fizyka_gimnazjum_wzory_klasa_2</a:t>
            </a:r>
            <a:endParaRPr lang="pl-PL" sz="1300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5"/>
              </a:rPr>
              <a:t>http://fizyka.net.pl/doswiadczenia/doswiadczenia_ciecze.html#11</a:t>
            </a:r>
            <a:endParaRPr lang="pl-PL" sz="1300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6"/>
              </a:rPr>
              <a:t>https://pl.wikipedia.org/wiki/Si%C5%82a_wyporu</a:t>
            </a:r>
            <a:endParaRPr lang="pl-PL" sz="1300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7"/>
              </a:rPr>
              <a:t>http://www.elektrostatykaiprad.republika.pl/elektryzowaniecial.html</a:t>
            </a:r>
            <a:endParaRPr lang="pl-PL" sz="1300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8"/>
              </a:rPr>
              <a:t>http://fizyka.net.pl/doswiadczenia/doswiadczenia_prad.html</a:t>
            </a:r>
            <a:endParaRPr lang="pl-PL" sz="1300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9"/>
              </a:rPr>
              <a:t>http://fizyka.net.pl/doswiadczenia/doswiadczenia_cieplo.html</a:t>
            </a:r>
            <a:endParaRPr lang="pl-PL" sz="1300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10"/>
              </a:rPr>
              <a:t>https://pl.wikipedia.org/wiki/Rozszerzalno%C5%9B%C4%87_cieplna</a:t>
            </a:r>
            <a:endParaRPr lang="pl-PL" sz="1300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300" u="sng" dirty="0">
                <a:solidFill>
                  <a:srgbClr val="FFFFFF"/>
                </a:solidFill>
                <a:hlinkClick r:id="rId11"/>
              </a:rPr>
              <a:t>https://www.bryk.pl/wypracowania/fizyka/procesy_termodynamiczne/19536-rozszerzalno%C5%9B%C4%87_cieplna_cia%C5%82.html</a:t>
            </a:r>
            <a:endParaRPr lang="pl-PL" sz="13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300" dirty="0">
                <a:solidFill>
                  <a:srgbClr val="FFFFFF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 lang="pl-PL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3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953239"/>
              </p:ext>
            </p:extLst>
          </p:nvPr>
        </p:nvGraphicFramePr>
        <p:xfrm>
          <a:off x="1155700" y="2155825"/>
          <a:ext cx="882491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731">
                  <a:extLst>
                    <a:ext uri="{9D8B030D-6E8A-4147-A177-3AD203B41FA5}">
                      <a16:colId xmlns:a16="http://schemas.microsoft.com/office/drawing/2014/main" xmlns="" val="2361680310"/>
                    </a:ext>
                  </a:extLst>
                </a:gridCol>
                <a:gridCol w="2086725">
                  <a:extLst>
                    <a:ext uri="{9D8B030D-6E8A-4147-A177-3AD203B41FA5}">
                      <a16:colId xmlns:a16="http://schemas.microsoft.com/office/drawing/2014/main" xmlns="" val="3000551834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xmlns="" val="3112164831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xmlns="" val="509600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56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Odpowiedzi na pytania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Niepełne, błędne odpowiedzi na pytania. Słabe wykorzystanie źródeł.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Odpowiedzi w większości poprawne. Nieliczne błędy. Dobre wykorzystanie źródeł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Odpowiedzi w pełni poprawne, bez błędów. Wyczerpujące wykorzystanie źródeł.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916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doświadczeń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na forum klasy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Słaba prezentacja, z błędami. Brak poprawnych odpowiedzi.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Dobra prezentacja. Nieliczne błędy.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Ładna, bezbłędna prezentacja przed klasą. Pełna, wyczerpująca odpowiedź na wszystkie pytania. Dobre wykorzystanie źródeł. Korzystanie ze źródeł dodatkowych.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534728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xmlns="" id="{3C4300AC-9AC2-4A07-A605-C79D2C3C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422" y="4576053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7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EWALUACJA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405953"/>
              </p:ext>
            </p:extLst>
          </p:nvPr>
        </p:nvGraphicFramePr>
        <p:xfrm>
          <a:off x="1155700" y="2603500"/>
          <a:ext cx="8824912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228">
                  <a:extLst>
                    <a:ext uri="{9D8B030D-6E8A-4147-A177-3AD203B41FA5}">
                      <a16:colId xmlns:a16="http://schemas.microsoft.com/office/drawing/2014/main" xmlns="" val="564313457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xmlns="" val="279846996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xmlns="" val="759065699"/>
                    </a:ext>
                  </a:extLst>
                </a:gridCol>
                <a:gridCol w="2206228">
                  <a:extLst>
                    <a:ext uri="{9D8B030D-6E8A-4147-A177-3AD203B41FA5}">
                      <a16:colId xmlns:a16="http://schemas.microsoft.com/office/drawing/2014/main" xmlns="" val="1309454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rgbClr val="FF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62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 Brak podziału pracy.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 Dobry podział pracy.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 Podział pracy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652809"/>
                  </a:ext>
                </a:extLst>
              </a:tr>
            </a:tbl>
          </a:graphicData>
        </a:graphic>
      </p:graphicFrame>
      <p:pic>
        <p:nvPicPr>
          <p:cNvPr id="7" name="Picture 2" descr="Grafika, Wykres, Wynik, Obroty, Zysk">
            <a:extLst>
              <a:ext uri="{FF2B5EF4-FFF2-40B4-BE49-F238E27FC236}">
                <a16:creationId xmlns:a16="http://schemas.microsoft.com/office/drawing/2014/main" xmlns="" id="{FEA9CEC6-CD3B-4C85-B8F1-2B785AB1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698" y="5042743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0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E73CFD-4E42-4D7D-B457-AC2C6FDC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- OCENA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F2E15795-F0D6-4AB2-AC17-2F4AF99FC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268852"/>
              </p:ext>
            </p:extLst>
          </p:nvPr>
        </p:nvGraphicFramePr>
        <p:xfrm>
          <a:off x="1155700" y="2603500"/>
          <a:ext cx="882491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457">
                  <a:extLst>
                    <a:ext uri="{9D8B030D-6E8A-4147-A177-3AD203B41FA5}">
                      <a16:colId xmlns:a16="http://schemas.microsoft.com/office/drawing/2014/main" xmlns="" val="3825736826"/>
                    </a:ext>
                  </a:extLst>
                </a:gridCol>
                <a:gridCol w="4412457">
                  <a:extLst>
                    <a:ext uri="{9D8B030D-6E8A-4147-A177-3AD203B41FA5}">
                      <a16:colId xmlns:a16="http://schemas.microsoft.com/office/drawing/2014/main" xmlns="" val="2396025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549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85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561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5 -6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420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959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773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ill Sans MT" panose="020B0502020104020203" pitchFamily="34" charset="-18"/>
                        </a:rPr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918166"/>
                  </a:ext>
                </a:extLst>
              </a:tr>
            </a:tbl>
          </a:graphicData>
        </a:graphic>
      </p:graphicFrame>
      <p:pic>
        <p:nvPicPr>
          <p:cNvPr id="7" name="Picture 2" descr="Grafika, Wykres, Wynik, Obroty, Zysk">
            <a:extLst>
              <a:ext uri="{FF2B5EF4-FFF2-40B4-BE49-F238E27FC236}">
                <a16:creationId xmlns:a16="http://schemas.microsoft.com/office/drawing/2014/main" xmlns="" id="{A1D51094-1970-4303-97EE-BF51FBD4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698" y="5042743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pl-PL" sz="1400" b="1">
                <a:latin typeface="Trebuchet MS" panose="020B0603020202020204" pitchFamily="34" charset="0"/>
              </a:rPr>
              <a:t>Jakie korzyści osiągnęliście z realizacji tego projektu?</a:t>
            </a:r>
          </a:p>
          <a:p>
            <a:pPr marL="0" lvl="0" indent="0">
              <a:lnSpc>
                <a:spcPct val="90000"/>
              </a:lnSpc>
              <a:buNone/>
            </a:pPr>
            <a:endParaRPr lang="pl-PL" sz="1400" b="1">
              <a:latin typeface="Trebuchet MS" panose="020B0603020202020204" pitchFamily="34" charset="0"/>
            </a:endParaRPr>
          </a:p>
          <a:p>
            <a:pPr lvl="0">
              <a:lnSpc>
                <a:spcPct val="90000"/>
              </a:lnSpc>
              <a:buAutoNum type="arabicPeriod"/>
            </a:pPr>
            <a:r>
              <a:rPr lang="pl-PL" sz="1400">
                <a:latin typeface="Trebuchet MS" panose="020B0603020202020204" pitchFamily="34" charset="0"/>
              </a:rPr>
              <a:t>Zobaczyliście, że wokół Was ( nie tylko w szkole) jest bardzo dużo fizyki.</a:t>
            </a:r>
          </a:p>
          <a:p>
            <a:pPr lvl="0">
              <a:lnSpc>
                <a:spcPct val="90000"/>
              </a:lnSpc>
              <a:buAutoNum type="arabicPeriod"/>
            </a:pPr>
            <a:r>
              <a:rPr lang="pl-PL" sz="1400">
                <a:latin typeface="Trebuchet MS" panose="020B0603020202020204" pitchFamily="34" charset="0"/>
              </a:rPr>
              <a:t>Zobaczyliście, że prawa fizyki towarzyszą Wam w życiu codziennym.</a:t>
            </a:r>
          </a:p>
          <a:p>
            <a:pPr lvl="0">
              <a:lnSpc>
                <a:spcPct val="90000"/>
              </a:lnSpc>
              <a:buAutoNum type="arabicPeriod"/>
            </a:pPr>
            <a:r>
              <a:rPr lang="pl-PL" sz="1400">
                <a:latin typeface="Trebuchet MS" panose="020B0603020202020204" pitchFamily="34" charset="0"/>
              </a:rPr>
              <a:t>Mogliście w ciekawy i twórczy sposób utrwalić Waszą wiedzę z fizyki.</a:t>
            </a:r>
          </a:p>
          <a:p>
            <a:pPr lvl="0">
              <a:lnSpc>
                <a:spcPct val="90000"/>
              </a:lnSpc>
              <a:buAutoNum type="arabicPeriod"/>
            </a:pPr>
            <a:r>
              <a:rPr lang="pl-PL" sz="1400">
                <a:latin typeface="Trebuchet MS" panose="020B0603020202020204" pitchFamily="34" charset="0"/>
              </a:rPr>
              <a:t>Uczyliście się sztuki dzielenia się swoją wiedzą z innymi.</a:t>
            </a:r>
          </a:p>
          <a:p>
            <a:pPr lvl="0">
              <a:lnSpc>
                <a:spcPct val="90000"/>
              </a:lnSpc>
              <a:buAutoNum type="arabicPeriod"/>
            </a:pPr>
            <a:r>
              <a:rPr lang="pl-PL" sz="1400">
                <a:latin typeface="Trebuchet MS" panose="020B0603020202020204" pitchFamily="34" charset="0"/>
              </a:rPr>
              <a:t>Nauczyliście się wykorzystywać Internet jako źródło informacji.</a:t>
            </a:r>
          </a:p>
          <a:p>
            <a:pPr lvl="0">
              <a:lnSpc>
                <a:spcPct val="90000"/>
              </a:lnSpc>
              <a:buAutoNum type="arabicPeriod"/>
            </a:pPr>
            <a:r>
              <a:rPr lang="pl-PL" sz="1400">
                <a:latin typeface="Trebuchet MS" panose="020B0603020202020204" pitchFamily="34" charset="0"/>
              </a:rPr>
              <a:t>Nauczyliście się w praktyczny sposób wykorzystać informacje ze stron internetowych.</a:t>
            </a:r>
          </a:p>
          <a:p>
            <a:pPr lvl="0">
              <a:lnSpc>
                <a:spcPct val="90000"/>
              </a:lnSpc>
              <a:buAutoNum type="arabicPeriod"/>
            </a:pPr>
            <a:r>
              <a:rPr lang="pl-PL" sz="1400">
                <a:latin typeface="Trebuchet MS" panose="020B0603020202020204" pitchFamily="34" charset="0"/>
              </a:rPr>
              <a:t>Uczyliście się trudnej sztuki współpracy w grupie.</a:t>
            </a:r>
          </a:p>
          <a:p>
            <a:pPr>
              <a:lnSpc>
                <a:spcPct val="90000"/>
              </a:lnSpc>
            </a:pPr>
            <a:endParaRPr lang="pl-PL" sz="1400"/>
          </a:p>
        </p:txBody>
      </p:sp>
      <p:pic>
        <p:nvPicPr>
          <p:cNvPr id="6" name="Picture 2" descr="Sowa, Ptak, Książka, Wise, Natura, Znak">
            <a:extLst>
              <a:ext uri="{FF2B5EF4-FFF2-40B4-BE49-F238E27FC236}">
                <a16:creationId xmlns:a16="http://schemas.microsoft.com/office/drawing/2014/main" xmlns="" id="{0D68C6E0-C403-4E91-84EC-0CBB6E56C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8917757" y="2281287"/>
            <a:ext cx="2826657" cy="4444738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9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9CA71CFC-1692-4C3F-AEEA-3E7D9788E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1467" y="2793582"/>
            <a:ext cx="3031901" cy="3031901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1336" y="2603500"/>
            <a:ext cx="6551597" cy="3416300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300" dirty="0">
                <a:latin typeface="Trebuchet MS" pitchFamily="34"/>
              </a:rPr>
              <a:t>Podział na grupy powinien być dokonany ze względu na możliwości poznawcze uczniów, ich umiejętności, zainteresowania, tak aby „równo” rozłożyć siły w poszczególnych grupach.</a:t>
            </a:r>
          </a:p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300" dirty="0">
                <a:latin typeface="Trebuchet MS" pitchFamily="34"/>
              </a:rPr>
              <a:t>Nauczyciel  powinien dokładnie przeanalizować treści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300" dirty="0">
                <a:latin typeface="Trebuchet MS" pitchFamily="34"/>
              </a:rPr>
              <a:t>Nauczyciel powinien wcześniej zapoznać się w Web Questem, aby zobowiązać uczniów do przyniesienia rekwizytów potrzebnych do przeprowadzenia doświadczeń. Ewentualnie nauczyciel sam zapewni rekwizyty.</a:t>
            </a:r>
          </a:p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300" dirty="0">
                <a:latin typeface="Trebuchet MS" pitchFamily="34"/>
              </a:rPr>
              <a:t>Nauczyciel powinien służyć pomocą przy zapoznawaniu się uczniów z materiałami źródłowymi. Powinien wyjaśnić niezrozumiałe słownictwo lub odesłać do odpowiedniego słownika.</a:t>
            </a:r>
          </a:p>
          <a:p>
            <a:pPr>
              <a:lnSpc>
                <a:spcPct val="90000"/>
              </a:lnSpc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293010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7F40B407-8C57-416F-ACB8-F9838B660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0921" y="2502976"/>
            <a:ext cx="3879542" cy="3879542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536831" y="3429000"/>
            <a:ext cx="7640156" cy="2695755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500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500" dirty="0">
                <a:latin typeface="Trebuchet MS" pitchFamily="34"/>
              </a:rPr>
              <a:t> Można też wprowadzić anonimową ocenę zaprezentowanych doświadczeń danej grupy przez uczniów z innej grupy.</a:t>
            </a:r>
          </a:p>
          <a:p>
            <a:pPr lvl="0">
              <a:lnSpc>
                <a:spcPct val="90000"/>
              </a:lnSpc>
              <a:spcBef>
                <a:spcPts val="475"/>
              </a:spcBef>
              <a:spcAft>
                <a:spcPts val="600"/>
              </a:spcAft>
            </a:pPr>
            <a:r>
              <a:rPr lang="pl-PL" sz="1500" dirty="0">
                <a:latin typeface="Trebuchet MS" pitchFamily="34"/>
              </a:rPr>
              <a:t> Prezentacje doświadczeń można sfilmować i wykorzystać jako materiały dydaktyczne do nauki fizyki w danej szkole. Opatrzone komentarzami w języku migowym (ewentualnie napisami) będą bardzo dobrze nadawać się jako pomoce naukowe w szkole dla uczniów z wadami słuchu.</a:t>
            </a:r>
          </a:p>
          <a:p>
            <a:pPr marL="0" indent="0">
              <a:lnSpc>
                <a:spcPct val="90000"/>
              </a:lnSpc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728621" y="2611975"/>
            <a:ext cx="8761413" cy="708025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PORADNIK DLA NAUCZYCIELA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145EB58-D616-45D4-95BB-BB85D8FA4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20356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851838" y="402165"/>
              <a:ext cx="5916827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306052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971630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4664573" cy="1622322"/>
          </a:xfrm>
        </p:spPr>
        <p:txBody>
          <a:bodyPr>
            <a:normAutofit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098" y="1838227"/>
            <a:ext cx="4664573" cy="4392248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  <a:t>WITAJCIE MŁODZI FIZYCY!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  <a:t>Dzisiaj będziemy bawić się </a:t>
            </a:r>
            <a:b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  <a:t>w profesjonalnych fizyków, ponieważ będziemy wykonywać prawdziwe doświadczenia, aby przekonać się jak działają prawa fizyki. Przekonacie się, że wokół Was jest bardzo dużo fizyki. Dlaczego jajko zanurzone w wodzie tonie? Dlaczego olej wlany do wody wypływa na powierzchnię? Dlaczego moneta włożona do gorącej wody zwiększa swoją średnicę?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  <a:t>Na te pytania będziecie się starali odpowiedzieć sami. Czyli będziecie fizykami poszukującymi praw, które rządzą zjawiskami wokół nas.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</a:rPr>
              <a:t>Zapraszam na ciekawą lekcję fizyki</a:t>
            </a:r>
            <a:r>
              <a:rPr lang="pl-PL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Pojemnik Na Jajka, Trzy Jaja, Żywności, Zdrowe">
            <a:extLst>
              <a:ext uri="{FF2B5EF4-FFF2-40B4-BE49-F238E27FC236}">
                <a16:creationId xmlns:a16="http://schemas.microsoft.com/office/drawing/2014/main" xmlns="" id="{0F423229-41F0-4C08-B5D9-5FA0EA19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77" y="840429"/>
            <a:ext cx="2798744" cy="23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lej W Wodzie, Oko Olej, Ciecz">
            <a:extLst>
              <a:ext uri="{FF2B5EF4-FFF2-40B4-BE49-F238E27FC236}">
                <a16:creationId xmlns:a16="http://schemas.microsoft.com/office/drawing/2014/main" xmlns="" id="{D39AF929-E1F9-4003-9142-51809144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43" y="793295"/>
            <a:ext cx="2936337" cy="25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eniądze, Monety, Waluta, Drobne">
            <a:extLst>
              <a:ext uri="{FF2B5EF4-FFF2-40B4-BE49-F238E27FC236}">
                <a16:creationId xmlns:a16="http://schemas.microsoft.com/office/drawing/2014/main" xmlns="" id="{8943432A-110C-46D7-9F12-D1505C18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26" y="3514958"/>
            <a:ext cx="2793169" cy="271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dy, Spadek, Ciecz, Powitalny, Mokre">
            <a:extLst>
              <a:ext uri="{FF2B5EF4-FFF2-40B4-BE49-F238E27FC236}">
                <a16:creationId xmlns:a16="http://schemas.microsoft.com/office/drawing/2014/main" xmlns="" id="{640A795F-A693-4EDA-883D-8749F8BF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69" y="3554208"/>
            <a:ext cx="2670052" cy="27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5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7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8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3074" name="Picture 2" descr="Dowiedz Się Więcej, Szkoła, Student">
            <a:extLst>
              <a:ext uri="{FF2B5EF4-FFF2-40B4-BE49-F238E27FC236}">
                <a16:creationId xmlns:a16="http://schemas.microsoft.com/office/drawing/2014/main" xmlns="" id="{4E04F15B-03E1-450C-92A5-3877470DB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4836" y="2025394"/>
            <a:ext cx="4828707" cy="28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b="1">
                <a:solidFill>
                  <a:srgbClr val="FFFFFF"/>
                </a:solidFill>
              </a:rPr>
              <a:t>Co będziecie robić?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FF"/>
                </a:solidFill>
              </a:rPr>
              <a:t>Obejrzycie w sieci zaprezentowane doświadczenia i ich objaśnienia.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FF"/>
                </a:solidFill>
              </a:rPr>
              <a:t>Następnie sami wykonacie te eksperymenty.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FF"/>
                </a:solidFill>
              </a:rPr>
              <a:t>Potem odpowiecie na zadane pytania – wykonacie to pisemnie.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FF"/>
                </a:solidFill>
              </a:rPr>
              <a:t>Na końcu zaprezentujecie doświadczenia i ich wyjaśnienie całej klasie.</a:t>
            </a:r>
          </a:p>
          <a:p>
            <a:pPr>
              <a:lnSpc>
                <a:spcPct val="90000"/>
              </a:lnSpc>
            </a:pPr>
            <a:r>
              <a:rPr lang="pl-PL">
                <a:solidFill>
                  <a:srgbClr val="FFFFFF"/>
                </a:solidFill>
              </a:rPr>
              <a:t>Odpowiecie na pytania sprawdzające nauczyciela i pytania Waszych kolegów.</a:t>
            </a:r>
          </a:p>
        </p:txBody>
      </p:sp>
    </p:spTree>
    <p:extLst>
      <p:ext uri="{BB962C8B-B14F-4D97-AF65-F5344CB8AC3E}">
        <p14:creationId xmlns:p14="http://schemas.microsoft.com/office/powerpoint/2010/main" val="283681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7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7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8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098" name="Picture 2" descr="Halloween, Duchy, Happy Halloween, Duch">
            <a:extLst>
              <a:ext uri="{FF2B5EF4-FFF2-40B4-BE49-F238E27FC236}">
                <a16:creationId xmlns:a16="http://schemas.microsoft.com/office/drawing/2014/main" xmlns="" id="{C6EE430A-AD86-4E34-B4AD-4953EBF73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8226" y="2060966"/>
            <a:ext cx="4125317" cy="27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PROCES</a:t>
            </a:r>
          </a:p>
        </p:txBody>
      </p:sp>
      <p:sp>
        <p:nvSpPr>
          <p:cNvPr id="4" name="Symbol zastępczy zawartości 2"/>
          <p:cNvSpPr txBox="1"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457200" lvl="0" indent="-457200">
              <a:buFont typeface="Calibri Light"/>
              <a:buAutoNum type="arabicPeriod"/>
            </a:pPr>
            <a:r>
              <a:rPr lang="pl-PL">
                <a:solidFill>
                  <a:srgbClr val="FFFFFF"/>
                </a:solidFill>
                <a:latin typeface="Trebuchet MS" panose="020B0603020202020204" pitchFamily="34" charset="0"/>
              </a:rPr>
              <a:t>Pierwszy etap pracy to podział na grupy. Podzielcie się na 2 zespoły: Grupa nr1 i Grupa nr 2. Każda grupa będzie miała do opracowania 3 zagadnienia . W razie potrzeby Wasz nauczyciel pomoże Wam w dobraniu się w grupy.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pl-PL">
                <a:solidFill>
                  <a:srgbClr val="FFFFFF"/>
                </a:solidFill>
                <a:latin typeface="Trebuchet MS" panose="020B0603020202020204" pitchFamily="34" charset="0"/>
              </a:rPr>
              <a:t>Teraz objaśnię Wam dokładnie, co będzie Waszym zadaniem, w zależności od tego, w której grupie będziecie.</a:t>
            </a:r>
          </a:p>
          <a:p>
            <a:pPr marL="0" lvl="0" indent="0">
              <a:buNone/>
            </a:pPr>
            <a:endParaRPr lang="pl-PL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pl-PL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pl-PL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pl-PL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pl-PL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7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9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0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124" name="Picture 4" descr="Szklanka Wody, Woda, Szklanka">
            <a:extLst>
              <a:ext uri="{FF2B5EF4-FFF2-40B4-BE49-F238E27FC236}">
                <a16:creationId xmlns:a16="http://schemas.microsoft.com/office/drawing/2014/main" xmlns="" id="{4AD2687A-8424-4B08-8C37-0E135D271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68"/>
          <a:stretch/>
        </p:blipFill>
        <p:spPr bwMode="auto">
          <a:xfrm>
            <a:off x="7418226" y="3520086"/>
            <a:ext cx="4125317" cy="27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liwa Z Oliwek, Grecki, Olej, Oliwkowy">
            <a:extLst>
              <a:ext uri="{FF2B5EF4-FFF2-40B4-BE49-F238E27FC236}">
                <a16:creationId xmlns:a16="http://schemas.microsoft.com/office/drawing/2014/main" xmlns="" id="{385381FC-D0C4-4967-8C87-347E6A42B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0" r="-3" b="2036"/>
          <a:stretch/>
        </p:blipFill>
        <p:spPr bwMode="auto">
          <a:xfrm>
            <a:off x="7418226" y="645107"/>
            <a:ext cx="4125317" cy="27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289C5859-0186-4ED8-909B-59D4A55A58AC}"/>
              </a:ext>
            </a:extLst>
          </p:cNvPr>
          <p:cNvSpPr txBox="1"/>
          <p:nvPr/>
        </p:nvSpPr>
        <p:spPr>
          <a:xfrm>
            <a:off x="9609242" y="6870700"/>
            <a:ext cx="2582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://pl.wiktionary.org/wiki/szklanka"/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 — autor: Nieznany autor. Licencja: </a:t>
            </a:r>
            <a:r>
              <a:rPr lang="pl-PL" sz="700">
                <a:solidFill>
                  <a:srgbClr val="FFFFFF"/>
                </a:solidFill>
                <a:hlinkClick r:id="rId6" tooltip="https://creativecommons.org/licenses/by-sa/3.0/"/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226FD7-E8D9-40B7-82AB-F5ACC501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934E82A-D02C-496B-93AD-C99BF304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pl-PL" sz="1400" b="1">
                <a:solidFill>
                  <a:schemeClr val="bg1"/>
                </a:solidFill>
              </a:rPr>
              <a:t>GRUPA NR 1 – I ZAJĘCIA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pl-PL" sz="1400">
                <a:solidFill>
                  <a:schemeClr val="bg1"/>
                </a:solidFill>
              </a:rPr>
              <a:t>DOŚWIADCZENIE 1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400">
                <a:solidFill>
                  <a:schemeClr val="bg1"/>
                </a:solidFill>
              </a:rPr>
              <a:t>Obejrzyjcie w sieci doświadczenie nr 14 „Olej w wodzie” (link nr 2 w Źródłach)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400">
                <a:solidFill>
                  <a:schemeClr val="bg1"/>
                </a:solidFill>
              </a:rPr>
              <a:t>Spróbujcie sami wykonać to doświadczenie.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400">
                <a:solidFill>
                  <a:schemeClr val="bg1"/>
                </a:solidFill>
              </a:rPr>
              <a:t>Odpowiedzcie pisemnie na następujące pytania: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400">
                <a:solidFill>
                  <a:schemeClr val="bg1"/>
                </a:solidFill>
              </a:rPr>
              <a:t>Dlaczego olej wypływa na powierzchnię?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400">
                <a:solidFill>
                  <a:schemeClr val="bg1"/>
                </a:solidFill>
              </a:rPr>
              <a:t>Podajcie treść Prawa Archimedesa.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400">
                <a:solidFill>
                  <a:schemeClr val="bg1"/>
                </a:solidFill>
              </a:rPr>
              <a:t>Podajcie wzór na siłę wyporu i opiszcie go.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400">
                <a:solidFill>
                  <a:schemeClr val="bg1"/>
                </a:solidFill>
              </a:rPr>
              <a:t>Kiedy ciało zanurzone w cieczy tonie? 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400">
                <a:solidFill>
                  <a:schemeClr val="bg1"/>
                </a:solidFill>
              </a:rPr>
              <a:t>Kiedy ciało zanurzone w cieczy pływa na dowolnej głębokości?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400">
                <a:solidFill>
                  <a:schemeClr val="bg1"/>
                </a:solidFill>
              </a:rPr>
              <a:t> Kiedy ciało zanurzone w cieczy pływa na powierzchni?</a:t>
            </a:r>
          </a:p>
          <a:p>
            <a:pPr>
              <a:lnSpc>
                <a:spcPct val="90000"/>
              </a:lnSpc>
            </a:pP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0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EBEBEB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GRUPA NR 1</a:t>
            </a:r>
          </a:p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</a:rPr>
              <a:t>DOŚWIADCZENIE 2 – II ZAJĘCIA</a:t>
            </a:r>
          </a:p>
          <a:p>
            <a:pPr>
              <a:buFont typeface="+mj-lt"/>
              <a:buAutoNum type="arabicPeriod"/>
            </a:pPr>
            <a:r>
              <a:rPr lang="pl-PL" dirty="0">
                <a:solidFill>
                  <a:srgbClr val="FFFFFF"/>
                </a:solidFill>
                <a:latin typeface="Trebuchet MS" panose="020B0603020202020204" pitchFamily="34" charset="0"/>
              </a:rPr>
              <a:t>Obejrzyjcie w sieci doświadczenie nr 6 „Elektryzowanie ciał” (link nr 5 w Źródłach).</a:t>
            </a:r>
          </a:p>
          <a:p>
            <a:pPr>
              <a:buFont typeface="+mj-lt"/>
              <a:buAutoNum type="arabicPeriod"/>
            </a:pPr>
            <a:r>
              <a:rPr lang="pl-PL" dirty="0">
                <a:solidFill>
                  <a:srgbClr val="FFFFFF"/>
                </a:solidFill>
                <a:latin typeface="Trebuchet MS" panose="020B0603020202020204" pitchFamily="34" charset="0"/>
              </a:rPr>
              <a:t>Wykonajcie sami to doświadczenie.</a:t>
            </a:r>
          </a:p>
          <a:p>
            <a:pPr>
              <a:buFont typeface="+mj-lt"/>
              <a:buAutoNum type="arabicPeriod"/>
            </a:pPr>
            <a:r>
              <a:rPr lang="pl-PL" dirty="0">
                <a:solidFill>
                  <a:srgbClr val="FFFFFF"/>
                </a:solidFill>
                <a:latin typeface="Trebuchet MS" panose="020B0603020202020204" pitchFamily="34" charset="0"/>
              </a:rPr>
              <a:t>Odpowiedzcie pisemnie na następujące pytania: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  <a:latin typeface="Trebuchet MS" panose="020B0603020202020204" pitchFamily="34" charset="0"/>
              </a:rPr>
              <a:t>Na czym polega elektryzowanie ciał?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  <a:latin typeface="Trebuchet MS" panose="020B0603020202020204" pitchFamily="34" charset="0"/>
              </a:rPr>
              <a:t>Wymień 3 sposoby elektryzowania ciał i opisz je.</a:t>
            </a:r>
          </a:p>
          <a:p>
            <a:pPr>
              <a:buFontTx/>
              <a:buChar char="-"/>
            </a:pPr>
            <a:r>
              <a:rPr lang="pl-PL" dirty="0">
                <a:solidFill>
                  <a:srgbClr val="FFFFFF"/>
                </a:solidFill>
                <a:latin typeface="Trebuchet MS" panose="020B0603020202020204" pitchFamily="34" charset="0"/>
              </a:rPr>
              <a:t>Podaj zasadę zachowania ładunku.</a:t>
            </a:r>
          </a:p>
          <a:p>
            <a:pPr>
              <a:buFont typeface="+mj-lt"/>
              <a:buAutoNum type="arabicPeriod"/>
            </a:pPr>
            <a:endParaRPr lang="pl-PL" dirty="0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>
              <a:buFont typeface="+mj-lt"/>
              <a:buAutoNum type="arabicPeriod"/>
            </a:pPr>
            <a:endParaRPr lang="pl-PL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6146" name="Picture 2" descr="Easter Bunny, Wiosna, Frühlingsanfang">
            <a:extLst>
              <a:ext uri="{FF2B5EF4-FFF2-40B4-BE49-F238E27FC236}">
                <a16:creationId xmlns:a16="http://schemas.microsoft.com/office/drawing/2014/main" xmlns="" id="{8ADD64D1-6608-48C6-8E04-22ED7B3D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53" y="2180167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1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GRUPA NR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dirty="0">
                <a:solidFill>
                  <a:srgbClr val="FFFFFF"/>
                </a:solidFill>
              </a:rPr>
              <a:t>DOŚWIADCZENIE 3 – III ZAJĘCIA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Obejrzyjcie w sieci doświadczenie nr 17 „Warunek przepływu ciepła” ( link nr 6 w Źródłach).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Wykonajcie samodzielnie to doświadczenie.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Odpowiedzcie pisemnie na następujące pytania: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Co to jest ciepło?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Jaki jest warunek przepływu ciepła?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dirty="0">
                <a:solidFill>
                  <a:srgbClr val="FFFFFF"/>
                </a:solidFill>
              </a:rPr>
              <a:t>Jaki jest kierunek przepływu ciepła?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l-PL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pl-PL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7170" name="Picture 2" descr="Gotowania, Edukacja, Milch, Mleka">
            <a:extLst>
              <a:ext uri="{FF2B5EF4-FFF2-40B4-BE49-F238E27FC236}">
                <a16:creationId xmlns:a16="http://schemas.microsoft.com/office/drawing/2014/main" xmlns="" id="{5A773B37-294D-4368-9AEF-546BC18C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47" y="1677775"/>
            <a:ext cx="3429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6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ajko, Owalny, Żywności, Okrągłe">
            <a:extLst>
              <a:ext uri="{FF2B5EF4-FFF2-40B4-BE49-F238E27FC236}">
                <a16:creationId xmlns:a16="http://schemas.microsoft.com/office/drawing/2014/main" xmlns="" id="{9C969489-B8DD-4DC8-8B9A-0FE9E520C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" b="1"/>
          <a:stretch/>
        </p:blipFill>
        <p:spPr bwMode="auto">
          <a:xfrm>
            <a:off x="6487648" y="2775950"/>
            <a:ext cx="2090649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zkło, Puchar, Pić, Pusty">
            <a:extLst>
              <a:ext uri="{FF2B5EF4-FFF2-40B4-BE49-F238E27FC236}">
                <a16:creationId xmlns:a16="http://schemas.microsoft.com/office/drawing/2014/main" xmlns="" id="{B0CD3163-6162-453E-88B9-64AD20737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16782" b="1"/>
          <a:stretch/>
        </p:blipFill>
        <p:spPr bwMode="auto">
          <a:xfrm>
            <a:off x="9053107" y="2775951"/>
            <a:ext cx="2090649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952" y="2603500"/>
            <a:ext cx="6102982" cy="34163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000" b="1" dirty="0"/>
              <a:t>GRUPA NR 2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pl-PL" sz="1000" dirty="0">
                <a:latin typeface="Trebuchet MS" panose="020B0603020202020204" pitchFamily="34" charset="0"/>
              </a:rPr>
              <a:t>DOŚWIADCZENIE 1 – I ZAJĘCIA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100" dirty="0">
                <a:latin typeface="Trebuchet MS" panose="020B0603020202020204" pitchFamily="34" charset="0"/>
              </a:rPr>
              <a:t>Obejrzyjcie w sieci doświadczenie nr 16 „Pływające jajko” (link nr 2 w Źródłach)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100" dirty="0">
                <a:latin typeface="Trebuchet MS" panose="020B0603020202020204" pitchFamily="34" charset="0"/>
              </a:rPr>
              <a:t>Spróbujcie sami wykonać to doświadczenie.</a:t>
            </a:r>
          </a:p>
          <a:p>
            <a:pPr lvl="0">
              <a:lnSpc>
                <a:spcPct val="90000"/>
              </a:lnSpc>
              <a:buFont typeface="+mj-lt"/>
              <a:buAutoNum type="arabicPeriod"/>
            </a:pPr>
            <a:r>
              <a:rPr lang="pl-PL" sz="1100" dirty="0">
                <a:latin typeface="Trebuchet MS" panose="020B0603020202020204" pitchFamily="34" charset="0"/>
              </a:rPr>
              <a:t>Odpowiedzcie pisemnie na następujące pytania: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100" dirty="0">
                <a:latin typeface="Trebuchet MS" panose="020B0603020202020204" pitchFamily="34" charset="0"/>
              </a:rPr>
              <a:t>Dlaczego jajko zanurzone w wodzie tonie?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100" dirty="0">
                <a:latin typeface="Trebuchet MS" panose="020B0603020202020204" pitchFamily="34" charset="0"/>
              </a:rPr>
              <a:t>Dlaczego jajko zanurzone w słonej wodzie wypływa na powierzchnię?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100" dirty="0">
                <a:latin typeface="Trebuchet MS" panose="020B0603020202020204" pitchFamily="34" charset="0"/>
              </a:rPr>
              <a:t>Podajcie treść Prawa Archimedesa.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100" dirty="0">
                <a:latin typeface="Trebuchet MS" panose="020B0603020202020204" pitchFamily="34" charset="0"/>
              </a:rPr>
              <a:t>Podajcie wzór na siłę wyporu i opiszcie go.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100" dirty="0">
                <a:latin typeface="Trebuchet MS" panose="020B0603020202020204" pitchFamily="34" charset="0"/>
              </a:rPr>
              <a:t>Kiedy ciało zanurzone w cieczy tonie? 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100" dirty="0">
                <a:latin typeface="Trebuchet MS" panose="020B0603020202020204" pitchFamily="34" charset="0"/>
              </a:rPr>
              <a:t>Kiedy ciało zanurzone w cieczy pływa na dowolnej głębokości?</a:t>
            </a:r>
          </a:p>
          <a:p>
            <a:pPr lvl="0">
              <a:lnSpc>
                <a:spcPct val="90000"/>
              </a:lnSpc>
              <a:buFontTx/>
              <a:buChar char="-"/>
            </a:pPr>
            <a:r>
              <a:rPr lang="pl-PL" sz="1100" dirty="0">
                <a:latin typeface="Trebuchet MS" panose="020B0603020202020204" pitchFamily="34" charset="0"/>
              </a:rPr>
              <a:t> Kiedy ciało zanurzone w cieczy pływa na powierzchni?</a:t>
            </a:r>
          </a:p>
          <a:p>
            <a:pPr marL="0" indent="0">
              <a:lnSpc>
                <a:spcPct val="90000"/>
              </a:lnSpc>
              <a:buNone/>
            </a:pPr>
            <a:endParaRPr lang="pl-PL" sz="1100" b="1" dirty="0"/>
          </a:p>
          <a:p>
            <a:pPr marL="0" indent="0">
              <a:lnSpc>
                <a:spcPct val="90000"/>
              </a:lnSpc>
              <a:buNone/>
            </a:pPr>
            <a:endParaRPr lang="pl-PL" sz="1000" b="1" dirty="0"/>
          </a:p>
          <a:p>
            <a:pPr>
              <a:lnSpc>
                <a:spcPct val="90000"/>
              </a:lnSpc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4796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zeta, Media Informacyjne">
            <a:extLst>
              <a:ext uri="{FF2B5EF4-FFF2-40B4-BE49-F238E27FC236}">
                <a16:creationId xmlns:a16="http://schemas.microsoft.com/office/drawing/2014/main" xmlns="" id="{91809964-EF3C-43FA-A3BE-64B136E8D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4" b="4"/>
          <a:stretch/>
        </p:blipFill>
        <p:spPr bwMode="auto"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500">
                <a:latin typeface="Trebuchet MS" panose="020B0603020202020204" pitchFamily="34" charset="0"/>
              </a:rPr>
              <a:t>GRUPA NR 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500">
                <a:latin typeface="Trebuchet MS" panose="020B0603020202020204" pitchFamily="34" charset="0"/>
              </a:rPr>
              <a:t>DOŚWIADCZENIE 2 – II  ZAJĘCIA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sz="1500">
                <a:latin typeface="Trebuchet MS" panose="020B0603020202020204" pitchFamily="34" charset="0"/>
              </a:rPr>
              <a:t>Obejrzyjcie w sieci doświadczenie nr 7 „Naelektryzowana gazeta” (link nr 5 w Źródłach).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sz="1500">
                <a:latin typeface="Trebuchet MS" panose="020B0603020202020204" pitchFamily="34" charset="0"/>
              </a:rPr>
              <a:t>Wykonajcie sami to doświadczenie.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l-PL" sz="1500">
                <a:latin typeface="Trebuchet MS" panose="020B0603020202020204" pitchFamily="34" charset="0"/>
              </a:rPr>
              <a:t>Odpowiedzcie pisemnie na następujące pytania: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500">
                <a:latin typeface="Trebuchet MS" panose="020B0603020202020204" pitchFamily="34" charset="0"/>
              </a:rPr>
              <a:t>Na c</a:t>
            </a:r>
            <a:r>
              <a:rPr lang="pl-PL" sz="1500" b="1" i="0" kern="1200">
                <a:latin typeface="Trebuchet MS" panose="020B0603020202020204" pitchFamily="34" charset="0"/>
                <a:ea typeface="+mn-ea"/>
                <a:cs typeface="+mn-cs"/>
              </a:rPr>
              <a:t>z</a:t>
            </a:r>
            <a:r>
              <a:rPr lang="pl-PL" sz="1500">
                <a:latin typeface="Trebuchet MS" panose="020B0603020202020204" pitchFamily="34" charset="0"/>
              </a:rPr>
              <a:t>ym polega elektryzowanie ciał?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500">
                <a:latin typeface="Trebuchet MS" panose="020B0603020202020204" pitchFamily="34" charset="0"/>
              </a:rPr>
              <a:t>Wymień 3 sposoby elektryzowania ciał i opisz je.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500">
                <a:latin typeface="Trebuchet MS" panose="020B0603020202020204" pitchFamily="34" charset="0"/>
              </a:rPr>
              <a:t>Podaj zasadę zachowania ładunku.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500">
              <a:latin typeface="Trebuchet MS" panose="020B0603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1882954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1119</Words>
  <Application>Microsoft Office PowerPoint</Application>
  <PresentationFormat>Panoramiczny</PresentationFormat>
  <Paragraphs>166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Bradley Hand ITC</vt:lpstr>
      <vt:lpstr>Calibri Light</vt:lpstr>
      <vt:lpstr>Century Gothic</vt:lpstr>
      <vt:lpstr>Gill Sans MT</vt:lpstr>
      <vt:lpstr>Lucida Sans Unicode</vt:lpstr>
      <vt:lpstr>Mangal</vt:lpstr>
      <vt:lpstr>Trebuchet MS</vt:lpstr>
      <vt:lpstr>Wingdings</vt:lpstr>
      <vt:lpstr>Wingdings 3</vt:lpstr>
      <vt:lpstr>Jon (sala konferencyjna)</vt:lpstr>
      <vt:lpstr>Prezentacja programu PowerPoint</vt:lpstr>
      <vt:lpstr>WPROWADZENIE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EWALUACJA</vt:lpstr>
      <vt:lpstr>EWALUACJA</vt:lpstr>
      <vt:lpstr>EWALUACJA - OCENA</vt:lpstr>
      <vt:lpstr>KONKLUZJA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Sabina Folwarska</dc:creator>
  <cp:lastModifiedBy>Anna Basta</cp:lastModifiedBy>
  <cp:revision>40</cp:revision>
  <dcterms:created xsi:type="dcterms:W3CDTF">2017-05-04T13:59:20Z</dcterms:created>
  <dcterms:modified xsi:type="dcterms:W3CDTF">2020-01-14T11:47:24Z</dcterms:modified>
</cp:coreProperties>
</file>