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3574182-63D3-46B5-B386-77FF7274FD7D}" type="datetime1">
              <a:rPr lang="pl-PL" smtClean="0"/>
              <a:pPr rtl="0"/>
              <a:t>13.09.2020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pl-PL" smtClean="0"/>
              <a:pPr rtl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5D7732-070F-438D-B697-14BA4912F0A6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pl-PL" smtClean="0"/>
              <a:pPr rtl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3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FD4DA6-245E-4267-97AB-2F2DEA8D3C2B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F3F684B-8584-45D9-93F7-D323103DF4D8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AF31DD-C556-4797-9414-2F6C41DD6BC5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C3A62C-C9E4-43E2-B120-F04840C84BD9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813B49-8B80-43B7-8626-F729CAAAF300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Zawartość — symbol zastępczy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A82C9B3-1108-44C6-BAF1-DE21A9EE7264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1" name="Zawartość — symbol zastępczy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9C8C1-ACC2-4CDD-AED1-32A4667C2244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71069-C2F1-4666-B91F-4B3E6434C506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AE4FF-19E8-4D28-BE89-96118AA26B10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ACB28-4B23-4073-8F08-5F2487C06238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B784FB-9B42-4D02-837E-6107C761D981}" type="datetime1">
              <a:rPr lang="pl-PL" noProof="0" smtClean="0"/>
              <a:pPr rtl="0"/>
              <a:t>13.09.2020</a:t>
            </a:fld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661F1BB2-5800-4E1B-B941-7A4F4DE203F6}" type="datetime1">
              <a:rPr lang="pl-PL" noProof="0" smtClean="0"/>
              <a:pPr rtl="0"/>
              <a:t>13.09.2020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pl-PL" noProof="0" smtClean="0"/>
              <a:pPr rtl="0"/>
              <a:t>‹#›</a:t>
            </a:fld>
            <a:endParaRPr lang="pl-PL" noProof="0" dirty="0"/>
          </a:p>
        </p:txBody>
      </p:sp>
      <p:grpSp>
        <p:nvGrpSpPr>
          <p:cNvPr id="7" name="Grupa 6" descr="Krzewy na wybrzeżu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w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Dowolny kształt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upa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upa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Dowolny kształt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9" name="Dowolny kształt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grpSp>
              <p:nvGrpSpPr>
                <p:cNvPr id="96" name="Grupa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Dowolny kształt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7" name="Dowolny kształt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97" name="Dowolny kształt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8" name="Dowolny kształt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9" name="Dowolny kształt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100" name="Grupa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Dowolny kształt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3" name="Dowolny kształt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4" name="Dowolny kształt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115" name="Dowolny kształt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101" name="Dowolny kształt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2" name="Dowolny kształt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3" name="Dowolny kształt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4" name="Dowolny kształt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5" name="Dowolny kształt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6" name="Dowolny kształt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7" name="Dowolny kształt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8" name="Dowolny kształt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09" name="Dowolny kształt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0" name="Dowolny kształt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111" name="Dowolny kształt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6" name="Dowolny kształt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57" name="Grupa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Dowolny kształt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3" name="Dowolny kształt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4" name="Dowolny kształt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58" name="Dowolny kształt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0" name="Grupa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Dowolny kształt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91" name="Dowolny kształt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1" name="Dowolny kształt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62" name="Grupa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Dowolny kształt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4" name="Dowolny kształt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grpSp>
              <p:nvGrpSpPr>
                <p:cNvPr id="85" name="Grupa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Dowolny kształt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  <p:sp>
                <p:nvSpPr>
                  <p:cNvPr id="89" name="Dowolny kształt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pl-PL" noProof="0" dirty="0"/>
                  </a:p>
                </p:txBody>
              </p:sp>
            </p:grpSp>
            <p:sp>
              <p:nvSpPr>
                <p:cNvPr id="86" name="Dowolny kształt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7" name="Dowolny kształt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63" name="Dowolny kształt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Dowolny kształt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5" name="Dowolny kształt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8" name="Dowolny kształt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9" name="Dowolny kształt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0" name="Dowolny kształt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1" name="Dowolny kształt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2" name="Dowolny kształt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3" name="Dowolny kształt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4" name="Dowolny kształt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grpSp>
            <p:nvGrpSpPr>
              <p:cNvPr id="75" name="Grupa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Dowolny kształt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82" name="Dowolny kształt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76" name="Dowolny kształt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7" name="Dowolny kształt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8" name="Dowolny kształt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79" name="Dowolny kształt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0" name="Dowolny kształt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12" name="Grupa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upa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Dowolny kształt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1" name="Dowolny kształt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2" name="Dowolny kształt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3" name="Dowolny kształt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4" name="Dowolny kształt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5" name="Dowolny kształt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6" name="Dowolny kształt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7" name="Dowolny kształt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8" name="Dowolny kształt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49" name="Dowolny kształt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0" name="Dowolny kształt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1" name="Dowolny kształt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2" name="Dowolny kształt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3" name="Dowolny kształt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  <p:sp>
              <p:nvSpPr>
                <p:cNvPr id="54" name="Dowolny kształt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pl-PL" noProof="0" dirty="0"/>
                </a:p>
              </p:txBody>
            </p:sp>
          </p:grpSp>
          <p:sp>
            <p:nvSpPr>
              <p:cNvPr id="14" name="Dowolny kształt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5" name="Dowolny kształt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6" name="Dowolny kształt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7" name="Dowolny kształt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8" name="Dowolny kształt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9" name="Dowolny kształt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0" name="Dowolny kształt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1" name="Dowolny kształt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3" name="Dowolny kształt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4" name="Dowolny kształt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Dowolny kształt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Dowolny kształt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1" name="Dowolny kształt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2" name="Dowolny kształt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3" name="Dowolny kształt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4" name="Dowolny kształt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9" name="Dowolny kształt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pl-PL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ewypieki.com/?s=piaskowe" TargetMode="External"/><Relationship Id="rId2" Type="http://schemas.openxmlformats.org/officeDocument/2006/relationships/hyperlink" Target="http://www.mamz.pl/almanach/skrypty/1.techciastkarska/6.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jewypieki.com/?s=muffiny" TargetMode="External"/><Relationship Id="rId4" Type="http://schemas.openxmlformats.org/officeDocument/2006/relationships/hyperlink" Target="https://kuchnialidla.pl/przepisy?q=kek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40835" y="993913"/>
            <a:ext cx="6758608" cy="2955235"/>
          </a:xfrm>
        </p:spPr>
        <p:txBody>
          <a:bodyPr rtlCol="0"/>
          <a:lstStyle/>
          <a:p>
            <a:pPr rtl="0"/>
            <a:r>
              <a:rPr lang="pl-PL" dirty="0"/>
              <a:t>Podstawowe wypieki  cukiernicze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6758608" cy="1169505"/>
          </a:xfrm>
        </p:spPr>
        <p:txBody>
          <a:bodyPr rtlCol="0"/>
          <a:lstStyle/>
          <a:p>
            <a:r>
              <a:rPr lang="pl-PL" dirty="0"/>
              <a:t>Ciasto biszkoptowo-  tłuszczowe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DFC299-E52B-4325-9AD2-8A413CB66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165" y="321365"/>
            <a:ext cx="3810000" cy="6437243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57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1BE26-1004-438C-B929-43AF9A9D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pPr algn="l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908D07-EA5E-479C-ACAE-BF8E374B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351338"/>
          </a:xfrm>
        </p:spPr>
        <p:txBody>
          <a:bodyPr/>
          <a:lstStyle/>
          <a:p>
            <a:r>
              <a:rPr lang="pl-PL" dirty="0">
                <a:hlinkClick r:id="rId2"/>
              </a:rPr>
              <a:t>http://www.mamz.pl/almanach/skrypty/1.techciastkarska/6.1.htm</a:t>
            </a:r>
            <a:endParaRPr lang="pl-PL" dirty="0"/>
          </a:p>
          <a:p>
            <a:r>
              <a:rPr lang="pl-PL" dirty="0">
                <a:hlinkClick r:id="rId3"/>
              </a:rPr>
              <a:t>https://www.mojewypieki.com/?s=piaskowe</a:t>
            </a:r>
            <a:endParaRPr lang="pl-PL" dirty="0"/>
          </a:p>
          <a:p>
            <a:r>
              <a:rPr lang="pl-PL" dirty="0">
                <a:hlinkClick r:id="rId4"/>
              </a:rPr>
              <a:t>https://kuchnialidla.pl/przepisy?q=keks</a:t>
            </a:r>
            <a:r>
              <a:rPr lang="pl-PL" dirty="0"/>
              <a:t> </a:t>
            </a:r>
          </a:p>
          <a:p>
            <a:r>
              <a:rPr lang="pl-PL" dirty="0">
                <a:hlinkClick r:id="rId5"/>
              </a:rPr>
              <a:t>https://www.mojewypieki.com/?s=muffiny</a:t>
            </a:r>
            <a:endParaRPr lang="pl-PL" dirty="0"/>
          </a:p>
          <a:p>
            <a:r>
              <a:rPr lang="pl-PL" dirty="0"/>
              <a:t>ttps://www.youtube.com/watch?v=_INanG8JcoA</a:t>
            </a:r>
          </a:p>
          <a:p>
            <a:r>
              <a:rPr lang="pl-PL" dirty="0"/>
              <a:t>Magdalena Kaźmierczak Technologie produkcji cukierniczej </a:t>
            </a:r>
          </a:p>
          <a:p>
            <a:r>
              <a:rPr lang="pl-PL" dirty="0"/>
              <a:t>Magdalena Kaźmierczak Pracownia produkcji cukierniczej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18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C72E4-6E01-49AA-8998-FF4F22D3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4212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06E38FB-E274-477A-9441-9D089C35D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528186"/>
              </p:ext>
            </p:extLst>
          </p:nvPr>
        </p:nvGraphicFramePr>
        <p:xfrm>
          <a:off x="609600" y="1099930"/>
          <a:ext cx="10972800" cy="48662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426799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134233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2329126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24248885"/>
                    </a:ext>
                  </a:extLst>
                </a:gridCol>
              </a:tblGrid>
              <a:tr h="43801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292593"/>
                  </a:ext>
                </a:extLst>
              </a:tr>
              <a:tr h="2700118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736031"/>
                  </a:ext>
                </a:extLst>
              </a:tr>
              <a:tr h="1728076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22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65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58AA6-5E93-4245-8B8E-4DBEF564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3913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A756476-E1CA-43F0-A94E-35882EB29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324213"/>
              </p:ext>
            </p:extLst>
          </p:nvPr>
        </p:nvGraphicFramePr>
        <p:xfrm>
          <a:off x="609600" y="1205948"/>
          <a:ext cx="10972800" cy="406841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2629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202051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5900252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66575789"/>
                    </a:ext>
                  </a:extLst>
                </a:gridCol>
              </a:tblGrid>
              <a:tr h="42246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685894"/>
                  </a:ext>
                </a:extLst>
              </a:tr>
              <a:tr h="2604249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1 ciasto,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927013"/>
                  </a:ext>
                </a:extLst>
              </a:tr>
              <a:tr h="1041700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Ciasta wyszły smaczne, słaba prezentacja ciast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3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77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2AC71-C5AB-4D7A-A99E-1F21E9DA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4157"/>
          </a:xfrm>
        </p:spPr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ED60856-401C-4482-A0AD-9B4CEBCAF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141406"/>
              </p:ext>
            </p:extLst>
          </p:nvPr>
        </p:nvGraphicFramePr>
        <p:xfrm>
          <a:off x="2239616" y="1311965"/>
          <a:ext cx="8401880" cy="400215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00940">
                  <a:extLst>
                    <a:ext uri="{9D8B030D-6E8A-4147-A177-3AD203B41FA5}">
                      <a16:colId xmlns:a16="http://schemas.microsoft.com/office/drawing/2014/main" val="1722118116"/>
                    </a:ext>
                  </a:extLst>
                </a:gridCol>
                <a:gridCol w="4200940">
                  <a:extLst>
                    <a:ext uri="{9D8B030D-6E8A-4147-A177-3AD203B41FA5}">
                      <a16:colId xmlns:a16="http://schemas.microsoft.com/office/drawing/2014/main" val="598370656"/>
                    </a:ext>
                  </a:extLst>
                </a:gridCol>
              </a:tblGrid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87365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86135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8705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9287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5334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3954"/>
                  </a:ext>
                </a:extLst>
              </a:tr>
              <a:tr h="571736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1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2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3E4EB-C5E6-4CC7-9E48-64F0AAEC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60174"/>
          </a:xfrm>
        </p:spPr>
        <p:txBody>
          <a:bodyPr/>
          <a:lstStyle/>
          <a:p>
            <a:pPr algn="l"/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09C349-5134-4C17-80AC-45DD72D8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0174"/>
            <a:ext cx="10972800" cy="4205564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pl-PL" sz="2600" dirty="0"/>
              <a:t>Ciasto piaskowe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odpowiedniego ciasta o właściwej strukturze i smakowitości . Ciasta piaskowe są popularnymi i chętnie kupowanymi wyrobami cukierniczymi 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ciast biszkoptowo- tłuszczowych</a:t>
            </a:r>
          </a:p>
          <a:p>
            <a:r>
              <a:rPr lang="pl-PL" sz="2600" dirty="0"/>
              <a:t>Poznałeś etapy produkcji poszczególnych ciast </a:t>
            </a:r>
          </a:p>
          <a:p>
            <a:r>
              <a:rPr lang="pl-PL" sz="2600" dirty="0"/>
              <a:t>Dowiedziałeś jakie zastosowanie mają ciasta w produkcji cukierniczej </a:t>
            </a:r>
          </a:p>
          <a:p>
            <a:pPr marL="0" indent="0">
              <a:buNone/>
            </a:pPr>
            <a:r>
              <a:rPr lang="pl-PL" sz="2600" dirty="0"/>
              <a:t>    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64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C36C0-CA40-4D32-A450-BE601698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20417"/>
          </a:xfrm>
        </p:spPr>
        <p:txBody>
          <a:bodyPr/>
          <a:lstStyle/>
          <a:p>
            <a:pPr algn="l"/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FC281D-33BC-486E-83B5-8C21F9D13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0417"/>
            <a:ext cx="10018643" cy="4245321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 z zastosowaniem ciast piaskowych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np. </a:t>
            </a:r>
            <a:r>
              <a:rPr lang="pl-PL" dirty="0">
                <a:latin typeface="Palatino Linotype"/>
              </a:rPr>
              <a:t>keks, babkę marmurkową, </a:t>
            </a:r>
            <a:r>
              <a:rPr lang="pl-PL" dirty="0" err="1">
                <a:latin typeface="Palatino Linotype"/>
              </a:rPr>
              <a:t>muffiny</a:t>
            </a:r>
            <a:r>
              <a:rPr lang="pl-PL" dirty="0">
                <a:latin typeface="Palatino Linotype"/>
              </a:rPr>
              <a:t>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2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35095-C978-4EB9-9A52-E7C132EA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3670"/>
          </a:xfrm>
        </p:spPr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98003-16E2-4CFC-A43B-37644D8D0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126435"/>
            <a:ext cx="9236766" cy="4731026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7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D1B61-F291-4841-A700-CA197083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616765"/>
          </a:xfrm>
        </p:spPr>
        <p:txBody>
          <a:bodyPr/>
          <a:lstStyle/>
          <a:p>
            <a:pPr algn="l"/>
            <a:r>
              <a:rPr lang="pl-PL" dirty="0"/>
              <a:t>Poradnik dla nauczyciela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228E7-0D09-4DC3-8296-84BAC977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1965"/>
            <a:ext cx="10376452" cy="4439477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94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9737AD-0809-4EF0-960D-48784BE2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0BA0289-BE0C-4810-932B-C881E01F04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09634D1-3DC9-4A61-97DF-FED3EEEF35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6642" y="1828799"/>
            <a:ext cx="5146716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1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94658E10-37C8-4316-B9A0-BE863DD8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7078"/>
            <a:ext cx="10972800" cy="1123122"/>
          </a:xfrm>
        </p:spPr>
        <p:txBody>
          <a:bodyPr/>
          <a:lstStyle/>
          <a:p>
            <a:r>
              <a:rPr lang="pl-PL" dirty="0"/>
              <a:t>Powodzenia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EBC628F-9230-4503-90AF-62F223D58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984" y="1846263"/>
            <a:ext cx="6747938" cy="44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F101E27-278D-4E26-913E-BA6B79CC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9026"/>
            <a:ext cx="10972800" cy="1441174"/>
          </a:xfrm>
        </p:spPr>
        <p:txBody>
          <a:bodyPr/>
          <a:lstStyle/>
          <a:p>
            <a:pPr algn="l"/>
            <a:r>
              <a:rPr lang="pl-PL" dirty="0"/>
              <a:t>Ciasto biszkoptowo- tłuszczowe,</a:t>
            </a:r>
            <a:br>
              <a:rPr lang="pl-PL" dirty="0"/>
            </a:br>
            <a:r>
              <a:rPr lang="pl-PL" dirty="0"/>
              <a:t>asortyment wypieków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1B9728-4BF0-4647-A9BF-D48E22C115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                             Szkoły Branżowej I stopnia ,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lang="pl-PL" sz="2400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    dla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klas I, II </a:t>
            </a: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9101ADC-BDC4-43F7-93DD-1ED846EC2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0673" y="1987827"/>
            <a:ext cx="5625249" cy="31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15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B189C-3001-4D58-8992-C3EBAEFB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51513"/>
            <a:ext cx="10972800" cy="1600200"/>
          </a:xfrm>
        </p:spPr>
        <p:txBody>
          <a:bodyPr/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0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DF73320-BC4A-47FF-9646-C4E3B416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9113"/>
            <a:ext cx="10972800" cy="954156"/>
          </a:xfrm>
        </p:spPr>
        <p:txBody>
          <a:bodyPr/>
          <a:lstStyle/>
          <a:p>
            <a:pPr algn="l"/>
            <a:r>
              <a:rPr lang="pl-PL" dirty="0"/>
              <a:t>Spis treści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5BC3C1-33AB-4A80-A241-149F876F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078" y="1855304"/>
            <a:ext cx="9581322" cy="3498574"/>
          </a:xfrm>
        </p:spPr>
        <p:txBody>
          <a:bodyPr>
            <a:normAutofit/>
          </a:bodyPr>
          <a:lstStyle/>
          <a:p>
            <a:r>
              <a:rPr lang="pl-PL" dirty="0"/>
              <a:t>Wprowadzenie</a:t>
            </a:r>
          </a:p>
          <a:p>
            <a:r>
              <a:rPr lang="pl-PL" dirty="0"/>
              <a:t> Zadania</a:t>
            </a:r>
          </a:p>
          <a:p>
            <a:r>
              <a:rPr lang="pl-PL" dirty="0"/>
              <a:t> Proces</a:t>
            </a:r>
          </a:p>
          <a:p>
            <a:r>
              <a:rPr lang="pl-PL" dirty="0"/>
              <a:t> Źródła</a:t>
            </a:r>
          </a:p>
          <a:p>
            <a:r>
              <a:rPr lang="pl-PL" dirty="0"/>
              <a:t> Ewaluacja</a:t>
            </a:r>
          </a:p>
          <a:p>
            <a:r>
              <a:rPr lang="pl-PL" dirty="0"/>
              <a:t> Konkluzja</a:t>
            </a:r>
          </a:p>
          <a:p>
            <a:r>
              <a:rPr lang="pl-PL" dirty="0"/>
              <a:t> Poradnik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143745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009CB-B212-4D13-A42D-46F91399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304"/>
            <a:ext cx="10972800" cy="1033670"/>
          </a:xfrm>
        </p:spPr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7BBB16-D7A3-47C2-A7FF-855EA1C3D9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4" y="1828801"/>
            <a:ext cx="5655473" cy="29154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 Witajcie młodzi cukiernicy !!!!</a:t>
            </a:r>
          </a:p>
          <a:p>
            <a:r>
              <a:rPr lang="pl-PL" dirty="0"/>
              <a:t>Czy lubicie ciasta z owocami, galaretką ?</a:t>
            </a:r>
          </a:p>
          <a:p>
            <a:r>
              <a:rPr lang="pl-PL" dirty="0"/>
              <a:t>A może wolicie ciasta przekładane masami z polewą czekoladową?</a:t>
            </a:r>
          </a:p>
          <a:p>
            <a:r>
              <a:rPr lang="pl-PL" dirty="0"/>
              <a:t>Czy lubicie jeść na święta Wielkanocne babkę paskową ?</a:t>
            </a:r>
          </a:p>
          <a:p>
            <a:r>
              <a:rPr lang="pl-PL" dirty="0"/>
              <a:t>  Jaki jest wasze ulubione ciasto piaskowe?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50A13DC-A42E-437B-84DA-2B9E3A093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999" y="1630017"/>
            <a:ext cx="4673655" cy="36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0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8BD1E-1ACA-4CE8-81FB-DB1AD041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2278"/>
            <a:ext cx="10972800" cy="947531"/>
          </a:xfrm>
        </p:spPr>
        <p:txBody>
          <a:bodyPr/>
          <a:lstStyle/>
          <a:p>
            <a:pPr algn="l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FED0A-0EA8-4D97-A801-C685E7A85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338470"/>
            <a:ext cx="5388864" cy="4399721"/>
          </a:xfrm>
        </p:spPr>
        <p:txBody>
          <a:bodyPr>
            <a:normAutofit/>
          </a:bodyPr>
          <a:lstStyle/>
          <a:p>
            <a:r>
              <a:rPr lang="pl-PL" dirty="0"/>
              <a:t>Czy wiecie jak wygląda ciasto biszkoptowo- tłuszczowe? </a:t>
            </a:r>
          </a:p>
          <a:p>
            <a:r>
              <a:rPr lang="pl-PL" dirty="0"/>
              <a:t>Każdy z Was na pewno jadł </a:t>
            </a:r>
            <a:r>
              <a:rPr lang="pl-PL" dirty="0" err="1"/>
              <a:t>muffiny</a:t>
            </a:r>
            <a:r>
              <a:rPr lang="pl-PL" dirty="0"/>
              <a:t>.</a:t>
            </a:r>
          </a:p>
          <a:p>
            <a:r>
              <a:rPr lang="pl-PL" dirty="0"/>
              <a:t> Pomagaliście robić w domu babkę na święta? </a:t>
            </a:r>
          </a:p>
          <a:p>
            <a:r>
              <a:rPr lang="pl-PL" dirty="0"/>
              <a:t>Czy wiesz że jedno z najprostszych  i najszybszych ciast do zrobienia jest to ciasto piaskowe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EF4BA6-E082-4DF8-9182-E03412D39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7901" y="1183155"/>
            <a:ext cx="3483350" cy="4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2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19EC8-7DE2-46A2-94A4-10F9E313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774"/>
            <a:ext cx="10972800" cy="795131"/>
          </a:xfrm>
        </p:spPr>
        <p:txBody>
          <a:bodyPr/>
          <a:lstStyle/>
          <a:p>
            <a:pPr algn="l"/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02CD5-0CDE-4D04-A659-B11B148EE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805" y="1113184"/>
            <a:ext cx="5388864" cy="4704520"/>
          </a:xfrm>
        </p:spPr>
        <p:txBody>
          <a:bodyPr>
            <a:normAutofit/>
          </a:bodyPr>
          <a:lstStyle/>
          <a:p>
            <a:r>
              <a:rPr lang="pl-PL" sz="2400" dirty="0"/>
              <a:t>Wasze zadanie będzie składało się z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</a:t>
            </a:r>
            <a:r>
              <a:rPr lang="pl-PL" sz="2400" b="1" dirty="0"/>
              <a:t>Ciasto biszkoptowo- tłuszczowe, asortyment wypieków </a:t>
            </a:r>
            <a:r>
              <a:rPr lang="pl-PL" sz="2400" dirty="0"/>
              <a:t>” </a:t>
            </a:r>
          </a:p>
          <a:p>
            <a:pPr marL="0" indent="0" algn="ctr">
              <a:buNone/>
            </a:pPr>
            <a:endParaRPr lang="pl-PL" sz="2400" dirty="0"/>
          </a:p>
          <a:p>
            <a:pPr algn="ctr"/>
            <a:r>
              <a:rPr lang="pl-PL" sz="2400" dirty="0"/>
              <a:t>Części praktycznej- polegającej      na wykonaniu wypieków z ciasta piaskowego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FC3A76B-A89A-4D09-9D1F-4FB15DE21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3999" y="1378226"/>
            <a:ext cx="5172765" cy="38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C830930-33DD-4617-9AC2-52030165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1635"/>
          </a:xfrm>
        </p:spPr>
        <p:txBody>
          <a:bodyPr/>
          <a:lstStyle/>
          <a:p>
            <a:pPr algn="l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961730E-10C3-4020-9407-EC85D878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9930"/>
            <a:ext cx="8494643" cy="3617844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pierwszej części zadania:</a:t>
            </a:r>
          </a:p>
          <a:p>
            <a:r>
              <a:rPr lang="pl-PL" sz="2400" dirty="0"/>
              <a:t> Zadanie to będziecie wykonywać w parach,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56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E472A-651F-4F5D-9A58-4727A47D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pPr algn="l"/>
            <a:r>
              <a:rPr lang="pl-PL" dirty="0"/>
              <a:t>Procesy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C8C642-806F-47F7-8A9C-9D97BEEC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007165"/>
            <a:ext cx="9528314" cy="441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Najważniejsze zagadnienia dotyczące omawianego tematu:</a:t>
            </a:r>
          </a:p>
          <a:p>
            <a:r>
              <a:rPr lang="pl-PL" sz="2400" dirty="0"/>
              <a:t>Schemat produkcji ciasta biszkoptowo- tłuszczowego metodą              „na zimno”</a:t>
            </a:r>
          </a:p>
          <a:p>
            <a:r>
              <a:rPr lang="pl-PL" sz="2400" dirty="0"/>
              <a:t> Schemat produkcji ciasta biszkoptowo tłuszczowego metodą                  „na ciepło”</a:t>
            </a:r>
          </a:p>
          <a:p>
            <a:r>
              <a:rPr lang="pl-PL" dirty="0"/>
              <a:t>Jakie są podstawowe składniki ciasta biszkoptowo- tłuszczowego </a:t>
            </a:r>
          </a:p>
          <a:p>
            <a:r>
              <a:rPr lang="pl-PL" dirty="0"/>
              <a:t>Jaki jest asortyment wypieków z ciasta piaskowego ( babki, keksy, sękacze, </a:t>
            </a:r>
            <a:r>
              <a:rPr lang="pl-PL" dirty="0" err="1"/>
              <a:t>muffiny</a:t>
            </a:r>
            <a:r>
              <a:rPr lang="pl-PL" dirty="0"/>
              <a:t>, ciastka korpusowe, herbatniki ] </a:t>
            </a:r>
            <a:endParaRPr lang="pl-PL" sz="2400" dirty="0"/>
          </a:p>
          <a:p>
            <a:r>
              <a:rPr lang="pl-PL" sz="2400" dirty="0"/>
              <a:t>Przygotuj 5 receptur na ciasta biszkoptowo- tłuszczowe .</a:t>
            </a:r>
          </a:p>
        </p:txBody>
      </p:sp>
    </p:spTree>
    <p:extLst>
      <p:ext uri="{BB962C8B-B14F-4D97-AF65-F5344CB8AC3E}">
        <p14:creationId xmlns:p14="http://schemas.microsoft.com/office/powerpoint/2010/main" val="154545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45F17-9D74-42A5-BCB8-67087BE4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7652"/>
          </a:xfrm>
        </p:spPr>
        <p:txBody>
          <a:bodyPr/>
          <a:lstStyle/>
          <a:p>
            <a:pPr algn="l"/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18B99B-73A1-461F-A157-5240220F6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426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na ciasta i wykonanie ich w pracowni cukierniczej </a:t>
            </a:r>
            <a:r>
              <a:rPr lang="pl-PL" sz="2400"/>
              <a:t>lub gastronomicznej.</a:t>
            </a:r>
            <a:endParaRPr lang="pl-PL" sz="2400" dirty="0"/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2503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 (projekt Wybrzeże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17_TF03460566" id="{EB4ED0D1-D787-4624-B3D9-266E79B897F5}" vid="{B61BAE1C-6F26-4A4D-858A-3995702554CC}"/>
    </a:ext>
  </a:extLst>
</a:theme>
</file>

<file path=ppt/theme/theme2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Wybrzeże)</Template>
  <TotalTime>1230</TotalTime>
  <Words>979</Words>
  <Application>Microsoft Office PowerPoint</Application>
  <PresentationFormat>Panoramiczny</PresentationFormat>
  <Paragraphs>134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Cambria</vt:lpstr>
      <vt:lpstr>Century Gothic</vt:lpstr>
      <vt:lpstr>Courier New</vt:lpstr>
      <vt:lpstr>Palatino Linotype</vt:lpstr>
      <vt:lpstr>Szablon (projekt Wybrzeże)</vt:lpstr>
      <vt:lpstr>Podstawowe wypieki  cukiernicze</vt:lpstr>
      <vt:lpstr>Ciasto biszkoptowo- tłuszczowe, asortyment wypieków</vt:lpstr>
      <vt:lpstr>Spis treści </vt:lpstr>
      <vt:lpstr>Wprowadzenie </vt:lpstr>
      <vt:lpstr>Wprowadzenie </vt:lpstr>
      <vt:lpstr>zadanie</vt:lpstr>
      <vt:lpstr>Proces </vt:lpstr>
      <vt:lpstr>Procesy</vt:lpstr>
      <vt:lpstr>Procesy </vt:lpstr>
      <vt:lpstr>Źródła </vt:lpstr>
      <vt:lpstr>Ewaluacja części I teoretycznej </vt:lpstr>
      <vt:lpstr>Ewaluacja części II praktycznej </vt:lpstr>
      <vt:lpstr>Ewaluacja - ocena</vt:lpstr>
      <vt:lpstr>Konkluzja </vt:lpstr>
      <vt:lpstr>Konkluzja </vt:lpstr>
      <vt:lpstr>Poradnik dla nauczyciela</vt:lpstr>
      <vt:lpstr>Poradnik dla nauczyciela </vt:lpstr>
      <vt:lpstr>Poradnik dla nauczyciela</vt:lpstr>
      <vt:lpstr>Powodzenia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wypieki  cukiernicze</dc:title>
  <dc:creator>Danusia</dc:creator>
  <cp:lastModifiedBy>Dell</cp:lastModifiedBy>
  <cp:revision>30</cp:revision>
  <dcterms:created xsi:type="dcterms:W3CDTF">2020-08-21T16:04:08Z</dcterms:created>
  <dcterms:modified xsi:type="dcterms:W3CDTF">2020-09-13T18:21:42Z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