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7" r:id="rId20"/>
    <p:sldId id="276" r:id="rId21"/>
    <p:sldId id="278"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689E8-FF23-4864-ADDB-A123D5E65C23}" type="datetimeFigureOut">
              <a:rPr lang="cs-CZ" smtClean="0"/>
              <a:pPr/>
              <a:t>22.01.2020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D78D0-2D07-412E-918B-825954AA308D}" type="slidenum">
              <a:rPr lang="cs-CZ" smtClean="0"/>
              <a:pPr/>
              <a:t>‹#›</a:t>
            </a:fld>
            <a:endParaRPr lang="cs-CZ"/>
          </a:p>
        </p:txBody>
      </p:sp>
    </p:spTree>
    <p:extLst>
      <p:ext uri="{BB962C8B-B14F-4D97-AF65-F5344CB8AC3E}">
        <p14:creationId xmlns:p14="http://schemas.microsoft.com/office/powerpoint/2010/main" val="96643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9D78D0-2D07-412E-918B-825954AA308D}" type="slidenum">
              <a:rPr lang="cs-CZ" smtClean="0"/>
              <a:pPr/>
              <a:t>1</a:t>
            </a:fld>
            <a:endParaRPr lang="cs-CZ"/>
          </a:p>
        </p:txBody>
      </p:sp>
    </p:spTree>
    <p:extLst>
      <p:ext uri="{BB962C8B-B14F-4D97-AF65-F5344CB8AC3E}">
        <p14:creationId xmlns:p14="http://schemas.microsoft.com/office/powerpoint/2010/main" val="317220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10</a:t>
            </a:fld>
            <a:endParaRPr lang="cs-CZ"/>
          </a:p>
        </p:txBody>
      </p:sp>
    </p:spTree>
    <p:extLst>
      <p:ext uri="{BB962C8B-B14F-4D97-AF65-F5344CB8AC3E}">
        <p14:creationId xmlns:p14="http://schemas.microsoft.com/office/powerpoint/2010/main" val="74730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11</a:t>
            </a:fld>
            <a:endParaRPr lang="cs-CZ"/>
          </a:p>
        </p:txBody>
      </p:sp>
    </p:spTree>
    <p:extLst>
      <p:ext uri="{BB962C8B-B14F-4D97-AF65-F5344CB8AC3E}">
        <p14:creationId xmlns:p14="http://schemas.microsoft.com/office/powerpoint/2010/main" val="234140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12</a:t>
            </a:fld>
            <a:endParaRPr lang="cs-CZ"/>
          </a:p>
        </p:txBody>
      </p:sp>
    </p:spTree>
    <p:extLst>
      <p:ext uri="{BB962C8B-B14F-4D97-AF65-F5344CB8AC3E}">
        <p14:creationId xmlns:p14="http://schemas.microsoft.com/office/powerpoint/2010/main" val="308359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13</a:t>
            </a:fld>
            <a:endParaRPr lang="cs-CZ"/>
          </a:p>
        </p:txBody>
      </p:sp>
    </p:spTree>
    <p:extLst>
      <p:ext uri="{BB962C8B-B14F-4D97-AF65-F5344CB8AC3E}">
        <p14:creationId xmlns:p14="http://schemas.microsoft.com/office/powerpoint/2010/main" val="3484623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14</a:t>
            </a:fld>
            <a:endParaRPr lang="cs-CZ"/>
          </a:p>
        </p:txBody>
      </p:sp>
    </p:spTree>
    <p:extLst>
      <p:ext uri="{BB962C8B-B14F-4D97-AF65-F5344CB8AC3E}">
        <p14:creationId xmlns:p14="http://schemas.microsoft.com/office/powerpoint/2010/main" val="363446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15</a:t>
            </a:fld>
            <a:endParaRPr lang="cs-CZ"/>
          </a:p>
        </p:txBody>
      </p:sp>
    </p:spTree>
    <p:extLst>
      <p:ext uri="{BB962C8B-B14F-4D97-AF65-F5344CB8AC3E}">
        <p14:creationId xmlns:p14="http://schemas.microsoft.com/office/powerpoint/2010/main" val="112161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16</a:t>
            </a:fld>
            <a:endParaRPr lang="cs-CZ"/>
          </a:p>
        </p:txBody>
      </p:sp>
    </p:spTree>
    <p:extLst>
      <p:ext uri="{BB962C8B-B14F-4D97-AF65-F5344CB8AC3E}">
        <p14:creationId xmlns:p14="http://schemas.microsoft.com/office/powerpoint/2010/main" val="224543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17</a:t>
            </a:fld>
            <a:endParaRPr lang="cs-CZ"/>
          </a:p>
        </p:txBody>
      </p:sp>
    </p:spTree>
    <p:extLst>
      <p:ext uri="{BB962C8B-B14F-4D97-AF65-F5344CB8AC3E}">
        <p14:creationId xmlns:p14="http://schemas.microsoft.com/office/powerpoint/2010/main" val="450190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18</a:t>
            </a:fld>
            <a:endParaRPr lang="cs-CZ"/>
          </a:p>
        </p:txBody>
      </p:sp>
    </p:spTree>
    <p:extLst>
      <p:ext uri="{BB962C8B-B14F-4D97-AF65-F5344CB8AC3E}">
        <p14:creationId xmlns:p14="http://schemas.microsoft.com/office/powerpoint/2010/main" val="2904546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9D78D0-2D07-412E-918B-825954AA308D}" type="slidenum">
              <a:rPr lang="cs-CZ" smtClean="0"/>
              <a:pPr/>
              <a:t>19</a:t>
            </a:fld>
            <a:endParaRPr lang="cs-CZ"/>
          </a:p>
        </p:txBody>
      </p:sp>
    </p:spTree>
    <p:extLst>
      <p:ext uri="{BB962C8B-B14F-4D97-AF65-F5344CB8AC3E}">
        <p14:creationId xmlns:p14="http://schemas.microsoft.com/office/powerpoint/2010/main" val="85854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2</a:t>
            </a:fld>
            <a:endParaRPr lang="cs-CZ"/>
          </a:p>
        </p:txBody>
      </p:sp>
    </p:spTree>
    <p:extLst>
      <p:ext uri="{BB962C8B-B14F-4D97-AF65-F5344CB8AC3E}">
        <p14:creationId xmlns:p14="http://schemas.microsoft.com/office/powerpoint/2010/main" val="2144376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20</a:t>
            </a:fld>
            <a:endParaRPr lang="cs-CZ"/>
          </a:p>
        </p:txBody>
      </p:sp>
    </p:spTree>
    <p:extLst>
      <p:ext uri="{BB962C8B-B14F-4D97-AF65-F5344CB8AC3E}">
        <p14:creationId xmlns:p14="http://schemas.microsoft.com/office/powerpoint/2010/main" val="306304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21</a:t>
            </a:fld>
            <a:endParaRPr lang="cs-CZ"/>
          </a:p>
        </p:txBody>
      </p:sp>
    </p:spTree>
    <p:extLst>
      <p:ext uri="{BB962C8B-B14F-4D97-AF65-F5344CB8AC3E}">
        <p14:creationId xmlns:p14="http://schemas.microsoft.com/office/powerpoint/2010/main" val="144386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3</a:t>
            </a:fld>
            <a:endParaRPr lang="cs-CZ"/>
          </a:p>
        </p:txBody>
      </p:sp>
    </p:spTree>
    <p:extLst>
      <p:ext uri="{BB962C8B-B14F-4D97-AF65-F5344CB8AC3E}">
        <p14:creationId xmlns:p14="http://schemas.microsoft.com/office/powerpoint/2010/main" val="205341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4</a:t>
            </a:fld>
            <a:endParaRPr lang="cs-CZ"/>
          </a:p>
        </p:txBody>
      </p:sp>
    </p:spTree>
    <p:extLst>
      <p:ext uri="{BB962C8B-B14F-4D97-AF65-F5344CB8AC3E}">
        <p14:creationId xmlns:p14="http://schemas.microsoft.com/office/powerpoint/2010/main" val="13965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5</a:t>
            </a:fld>
            <a:endParaRPr lang="cs-CZ"/>
          </a:p>
        </p:txBody>
      </p:sp>
    </p:spTree>
    <p:extLst>
      <p:ext uri="{BB962C8B-B14F-4D97-AF65-F5344CB8AC3E}">
        <p14:creationId xmlns:p14="http://schemas.microsoft.com/office/powerpoint/2010/main" val="278628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6</a:t>
            </a:fld>
            <a:endParaRPr lang="cs-CZ"/>
          </a:p>
        </p:txBody>
      </p:sp>
    </p:spTree>
    <p:extLst>
      <p:ext uri="{BB962C8B-B14F-4D97-AF65-F5344CB8AC3E}">
        <p14:creationId xmlns:p14="http://schemas.microsoft.com/office/powerpoint/2010/main" val="235945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7</a:t>
            </a:fld>
            <a:endParaRPr lang="cs-CZ"/>
          </a:p>
        </p:txBody>
      </p:sp>
    </p:spTree>
    <p:extLst>
      <p:ext uri="{BB962C8B-B14F-4D97-AF65-F5344CB8AC3E}">
        <p14:creationId xmlns:p14="http://schemas.microsoft.com/office/powerpoint/2010/main" val="96844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8</a:t>
            </a:fld>
            <a:endParaRPr lang="cs-CZ"/>
          </a:p>
        </p:txBody>
      </p:sp>
    </p:spTree>
    <p:extLst>
      <p:ext uri="{BB962C8B-B14F-4D97-AF65-F5344CB8AC3E}">
        <p14:creationId xmlns:p14="http://schemas.microsoft.com/office/powerpoint/2010/main" val="224744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9</a:t>
            </a:fld>
            <a:endParaRPr lang="cs-CZ"/>
          </a:p>
        </p:txBody>
      </p:sp>
    </p:spTree>
    <p:extLst>
      <p:ext uri="{BB962C8B-B14F-4D97-AF65-F5344CB8AC3E}">
        <p14:creationId xmlns:p14="http://schemas.microsoft.com/office/powerpoint/2010/main" val="358952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77489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419643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70439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1775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16258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1933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802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154142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2166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21925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4B0C559-2563-4F48-B8F5-55311C8BB60C}" type="datetimeFigureOut">
              <a:rPr lang="cs-CZ" smtClean="0"/>
              <a:pPr/>
              <a:t>22.01.2020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81599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0C559-2563-4F48-B8F5-55311C8BB60C}" type="datetimeFigureOut">
              <a:rPr lang="cs-CZ" smtClean="0"/>
              <a:pPr/>
              <a:t>22.01.2020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2E88B-697E-440A-92AE-16615D02BCFF}" type="slidenum">
              <a:rPr lang="cs-CZ" smtClean="0"/>
              <a:pPr/>
              <a:t>‹#›</a:t>
            </a:fld>
            <a:endParaRPr lang="cs-CZ"/>
          </a:p>
        </p:txBody>
      </p:sp>
    </p:spTree>
    <p:extLst>
      <p:ext uri="{BB962C8B-B14F-4D97-AF65-F5344CB8AC3E}">
        <p14:creationId xmlns:p14="http://schemas.microsoft.com/office/powerpoint/2010/main" val="92535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sk.wikipedia.org/wiki/Vesm%C3%ADr" TargetMode="External"/><Relationship Id="rId7" Type="http://schemas.openxmlformats.org/officeDocument/2006/relationships/hyperlink" Target="https://sk.wikipedia.org/wiki/Hviezd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referaty.aktuality.sk/zem-ako-vesmirne-teleso/referat-11660?i9=5305e6bd8475" TargetMode="External"/><Relationship Id="rId5" Type="http://schemas.openxmlformats.org/officeDocument/2006/relationships/hyperlink" Target="https://sk.wikipedia.org/wiki/Plan%C3%A9ta" TargetMode="External"/><Relationship Id="rId4" Type="http://schemas.openxmlformats.org/officeDocument/2006/relationships/hyperlink" Target="https://referaty.aktuality.sk/vesmir-a-vsetko-s-nim-suvisiace/referat-8520?i9=5305e6bd847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feraty.aktuality.sk/hviezdy/referat-11496?i9=5305e6bd847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referaty.aktuality.sk/vesmir/referat-26290?i9=5305e6bd8475" TargetMode="External"/><Relationship Id="rId5" Type="http://schemas.openxmlformats.org/officeDocument/2006/relationships/hyperlink" Target="http://www.supratech.org/old/h01.htm" TargetMode="External"/><Relationship Id="rId4" Type="http://schemas.openxmlformats.org/officeDocument/2006/relationships/hyperlink" Target="http://www.geneze.info/kosmologie/hvezdny_vyvoj.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2542478"/>
            <a:ext cx="9144000" cy="967484"/>
          </a:xfrm>
        </p:spPr>
        <p:txBody>
          <a:bodyPr>
            <a:normAutofit/>
          </a:bodyPr>
          <a:lstStyle/>
          <a:p>
            <a:r>
              <a:rPr lang="cs-CZ" sz="4800" dirty="0">
                <a:solidFill>
                  <a:srgbClr val="002060"/>
                </a:solidFill>
                <a:latin typeface="Arial" panose="020B0604020202020204" pitchFamily="34" charset="0"/>
                <a:cs typeface="Arial" panose="020B0604020202020204" pitchFamily="34" charset="0"/>
              </a:rPr>
              <a:t>Krátká procházka vesmírem</a:t>
            </a:r>
          </a:p>
        </p:txBody>
      </p:sp>
      <p:sp>
        <p:nvSpPr>
          <p:cNvPr id="3" name="Podnadpis 2"/>
          <p:cNvSpPr>
            <a:spLocks noGrp="1"/>
          </p:cNvSpPr>
          <p:nvPr>
            <p:ph type="subTitle" idx="1"/>
          </p:nvPr>
        </p:nvSpPr>
        <p:spPr>
          <a:xfrm>
            <a:off x="1405054" y="3602038"/>
            <a:ext cx="9262946" cy="2174294"/>
          </a:xfrm>
        </p:spPr>
        <p:txBody>
          <a:bodyPr>
            <a:normAutofit fontScale="85000" lnSpcReduction="20000"/>
          </a:bodyPr>
          <a:lstStyle/>
          <a:p>
            <a:pPr algn="l"/>
            <a:endParaRPr lang="cs-CZ" sz="3000" dirty="0">
              <a:solidFill>
                <a:schemeClr val="tx2"/>
              </a:solidFill>
              <a:latin typeface="Arial" panose="020B0604020202020204" pitchFamily="34" charset="0"/>
              <a:cs typeface="Arial" panose="020B0604020202020204" pitchFamily="34" charset="0"/>
            </a:endParaRPr>
          </a:p>
          <a:p>
            <a:pPr algn="l"/>
            <a:r>
              <a:rPr lang="cs-CZ" sz="3000" dirty="0">
                <a:solidFill>
                  <a:schemeClr val="tx2"/>
                </a:solidFill>
                <a:latin typeface="Arial" panose="020B0604020202020204" pitchFamily="34" charset="0"/>
                <a:cs typeface="Arial" panose="020B0604020202020204" pitchFamily="34" charset="0"/>
              </a:rPr>
              <a:t>Web </a:t>
            </a:r>
            <a:r>
              <a:rPr lang="cs-CZ" sz="3000" dirty="0" err="1">
                <a:solidFill>
                  <a:schemeClr val="tx2"/>
                </a:solidFill>
                <a:latin typeface="Arial" panose="020B0604020202020204" pitchFamily="34" charset="0"/>
                <a:cs typeface="Arial" panose="020B0604020202020204" pitchFamily="34" charset="0"/>
              </a:rPr>
              <a:t>Quest</a:t>
            </a:r>
            <a:r>
              <a:rPr lang="cs-CZ" sz="3000" dirty="0">
                <a:solidFill>
                  <a:schemeClr val="tx2"/>
                </a:solidFill>
                <a:latin typeface="Arial" panose="020B0604020202020204" pitchFamily="34" charset="0"/>
                <a:cs typeface="Arial" panose="020B0604020202020204" pitchFamily="34" charset="0"/>
              </a:rPr>
              <a:t> je určen pro žáky 2. stupně základních škol. Jeho cílem je vzbudit zájem žáků o fyziku a získat nové informace na toto téma.</a:t>
            </a:r>
          </a:p>
          <a:p>
            <a:pPr algn="l"/>
            <a:endParaRPr lang="cs-CZ" sz="3000" dirty="0">
              <a:solidFill>
                <a:schemeClr val="tx2"/>
              </a:solidFill>
              <a:latin typeface="Arial" panose="020B0604020202020204" pitchFamily="34" charset="0"/>
              <a:cs typeface="Arial" panose="020B0604020202020204" pitchFamily="34" charset="0"/>
            </a:endParaRPr>
          </a:p>
          <a:p>
            <a:pPr algn="l"/>
            <a:r>
              <a:rPr lang="cs-CZ" sz="3000" dirty="0">
                <a:solidFill>
                  <a:schemeClr val="tx2"/>
                </a:solidFill>
                <a:latin typeface="Arial" panose="020B0604020202020204" pitchFamily="34" charset="0"/>
                <a:cs typeface="Arial" panose="020B0604020202020204" pitchFamily="34" charset="0"/>
              </a:rPr>
              <a:t>Autorka projektu: Ľubica </a:t>
            </a:r>
            <a:r>
              <a:rPr lang="cs-CZ" sz="3000" dirty="0" err="1">
                <a:solidFill>
                  <a:schemeClr val="tx2"/>
                </a:solidFill>
                <a:latin typeface="Arial" panose="020B0604020202020204" pitchFamily="34" charset="0"/>
                <a:cs typeface="Arial" panose="020B0604020202020204" pitchFamily="34" charset="0"/>
              </a:rPr>
              <a:t>Trusinová</a:t>
            </a:r>
            <a:endParaRPr lang="cs-CZ" sz="3000" dirty="0">
              <a:solidFill>
                <a:schemeClr val="tx2"/>
              </a:solidFill>
              <a:latin typeface="Arial" panose="020B0604020202020204" pitchFamily="34" charset="0"/>
              <a:cs typeface="Arial" panose="020B0604020202020204" pitchFamily="34" charset="0"/>
            </a:endParaRPr>
          </a:p>
          <a:p>
            <a:endParaRPr lang="cs-CZ" dirty="0"/>
          </a:p>
        </p:txBody>
      </p:sp>
      <p:pic>
        <p:nvPicPr>
          <p:cNvPr id="5" name="Obraz 4">
            <a:extLst>
              <a:ext uri="{FF2B5EF4-FFF2-40B4-BE49-F238E27FC236}">
                <a16:creationId xmlns:a16="http://schemas.microsoft.com/office/drawing/2014/main" xmlns="" id="{28012BDB-D77B-4AFC-B739-576506830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51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500062"/>
            <a:ext cx="10515600" cy="1325563"/>
          </a:xfrm>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fontScale="92500"/>
          </a:bodyPr>
          <a:lstStyle/>
          <a:p>
            <a:pPr marL="0" indent="0" fontAlgn="t">
              <a:buNone/>
            </a:pPr>
            <a:r>
              <a:rPr lang="cs-CZ" b="1" dirty="0">
                <a:latin typeface="Arial" panose="020B0604020202020204" pitchFamily="34" charset="0"/>
                <a:cs typeface="Arial" panose="020B0604020202020204" pitchFamily="34" charset="0"/>
              </a:rPr>
              <a:t>3. týden - pracovní plán</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Tvorba prezentace, konzultace s jinými členy skupiny.</a:t>
            </a:r>
          </a:p>
          <a:p>
            <a:pPr fontAlgn="t"/>
            <a:r>
              <a:rPr lang="cs-CZ" dirty="0">
                <a:latin typeface="Arial" panose="020B0604020202020204" pitchFamily="34" charset="0"/>
                <a:cs typeface="Arial" panose="020B0604020202020204" pitchFamily="34" charset="0"/>
              </a:rPr>
              <a:t>Porada skupin - prezentace zhotovených prezentací.</a:t>
            </a:r>
          </a:p>
          <a:p>
            <a:pPr fontAlgn="t"/>
            <a:r>
              <a:rPr lang="cs-CZ" dirty="0">
                <a:latin typeface="Arial" panose="020B0604020202020204" pitchFamily="34" charset="0"/>
                <a:cs typeface="Arial" panose="020B0604020202020204" pitchFamily="34" charset="0"/>
              </a:rPr>
              <a:t>Práce na jejím složením do jedné prezentace.</a:t>
            </a:r>
          </a:p>
          <a:p>
            <a:pPr fontAlgn="t"/>
            <a:r>
              <a:rPr lang="cs-CZ" dirty="0">
                <a:latin typeface="Arial" panose="020B0604020202020204" pitchFamily="34" charset="0"/>
                <a:cs typeface="Arial" panose="020B0604020202020204" pitchFamily="34" charset="0"/>
              </a:rPr>
              <a:t>Představení výsledků práce na hodině fyziky.</a:t>
            </a:r>
          </a:p>
          <a:p>
            <a:pPr marL="0" indent="0">
              <a:buNone/>
            </a:pPr>
            <a:endParaRPr lang="cs-CZ" dirty="0"/>
          </a:p>
        </p:txBody>
      </p:sp>
      <p:pic>
        <p:nvPicPr>
          <p:cNvPr id="5" name="Picture 5" descr="projekt_agora_chce_simulovat_celou_na_i_galaxii_52a9a65740.jpg (610×324)"/>
          <p:cNvPicPr>
            <a:picLocks noGrp="1" noChangeAspect="1" noChangeArrowheads="1"/>
          </p:cNvPicPr>
          <p:nvPr>
            <p:ph sz="half" idx="2"/>
          </p:nvPr>
        </p:nvPicPr>
        <p:blipFill>
          <a:blip r:embed="rId3" cstate="print"/>
          <a:srcRect/>
          <a:stretch>
            <a:fillRect/>
          </a:stretch>
        </p:blipFill>
        <p:spPr bwMode="auto">
          <a:xfrm>
            <a:off x="6172200" y="1825625"/>
            <a:ext cx="5181600" cy="3551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857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lnSpcReduction="10000"/>
          </a:bodyPr>
          <a:lstStyle/>
          <a:p>
            <a:pPr marL="0" indent="0" fontAlgn="t">
              <a:buNone/>
            </a:pPr>
            <a:r>
              <a:rPr lang="pl-PL" b="1" dirty="0">
                <a:latin typeface="Arial" panose="020B0604020202020204" pitchFamily="34" charset="0"/>
                <a:cs typeface="Arial" panose="020B0604020202020204" pitchFamily="34" charset="0"/>
              </a:rPr>
              <a:t>4. týden - pracovní plán</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Domluva obou skupin na provedení plakátu - určení velikosti a barevnosti nápisů, ilustrací, technik a barvy podkladu.</a:t>
            </a:r>
          </a:p>
          <a:p>
            <a:pPr fontAlgn="t"/>
            <a:r>
              <a:rPr lang="cs-CZ" dirty="0">
                <a:latin typeface="Arial" panose="020B0604020202020204" pitchFamily="34" charset="0"/>
                <a:cs typeface="Arial" panose="020B0604020202020204" pitchFamily="34" charset="0"/>
              </a:rPr>
              <a:t>Vytvoření plakátu skupinami.</a:t>
            </a:r>
          </a:p>
          <a:p>
            <a:r>
              <a:rPr lang="cs-CZ" dirty="0">
                <a:latin typeface="Arial" panose="020B0604020202020204" pitchFamily="34" charset="0"/>
                <a:cs typeface="Arial" panose="020B0604020202020204" pitchFamily="34" charset="0"/>
              </a:rPr>
              <a:t>Prezentace a vystavení v učebně.</a:t>
            </a:r>
          </a:p>
          <a:p>
            <a:pPr marL="0" indent="0">
              <a:buNone/>
            </a:pPr>
            <a:endParaRPr lang="cs-CZ" dirty="0">
              <a:latin typeface="Arial" panose="020B0604020202020204" pitchFamily="34" charset="0"/>
              <a:cs typeface="Arial" panose="020B0604020202020204" pitchFamily="34" charset="0"/>
            </a:endParaRPr>
          </a:p>
        </p:txBody>
      </p:sp>
      <p:pic>
        <p:nvPicPr>
          <p:cNvPr id="5" name="Picture 2" descr="098032.jpg (900×582)"/>
          <p:cNvPicPr>
            <a:picLocks noGrp="1" noChangeAspect="1" noChangeArrowheads="1"/>
          </p:cNvPicPr>
          <p:nvPr>
            <p:ph sz="half" idx="2"/>
          </p:nvPr>
        </p:nvPicPr>
        <p:blipFill>
          <a:blip r:embed="rId3" cstate="print"/>
          <a:srcRect/>
          <a:stretch>
            <a:fillRect/>
          </a:stretch>
        </p:blipFill>
        <p:spPr bwMode="auto">
          <a:xfrm rot="5400000">
            <a:off x="6904231" y="1373790"/>
            <a:ext cx="3717537" cy="4351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584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Zdroje</a:t>
            </a:r>
          </a:p>
        </p:txBody>
      </p:sp>
      <p:sp>
        <p:nvSpPr>
          <p:cNvPr id="3" name="Zástupný symbol pro obsah 2"/>
          <p:cNvSpPr>
            <a:spLocks noGrp="1"/>
          </p:cNvSpPr>
          <p:nvPr>
            <p:ph idx="1"/>
          </p:nvPr>
        </p:nvSpPr>
        <p:spPr/>
        <p:txBody>
          <a:bodyPr>
            <a:normAutofit/>
          </a:bodyPr>
          <a:lstStyle/>
          <a:p>
            <a:r>
              <a:rPr lang="pl-PL" dirty="0" smtClean="0">
                <a:hlinkClick r:id="rId3"/>
              </a:rPr>
              <a:t>https://sk.wikipedia.org/wiki/Vesm%C3%ADr</a:t>
            </a:r>
            <a:endParaRPr lang="pl-PL" dirty="0" smtClean="0"/>
          </a:p>
          <a:p>
            <a:r>
              <a:rPr lang="pl-PL" dirty="0" smtClean="0">
                <a:hlinkClick r:id="rId4"/>
              </a:rPr>
              <a:t>https://referaty.aktuality.sk/vesmir-a-vsetko-s-nim-suvisiace/referat-8520?i9=5305e6bd8475</a:t>
            </a:r>
            <a:endParaRPr lang="pl-PL" dirty="0" smtClean="0"/>
          </a:p>
          <a:p>
            <a:r>
              <a:rPr lang="pl-PL" dirty="0" smtClean="0">
                <a:hlinkClick r:id="rId5"/>
              </a:rPr>
              <a:t>https://sk.wikipedia.org/wiki/Plan%C3%A9ta</a:t>
            </a:r>
            <a:endParaRPr lang="pl-PL" dirty="0" smtClean="0"/>
          </a:p>
          <a:p>
            <a:r>
              <a:rPr lang="pl-PL" dirty="0" smtClean="0">
                <a:hlinkClick r:id="rId6"/>
              </a:rPr>
              <a:t>https://</a:t>
            </a:r>
            <a:r>
              <a:rPr lang="pl-PL" dirty="0" smtClean="0">
                <a:hlinkClick r:id="rId6"/>
              </a:rPr>
              <a:t>referaty.aktuality.sk/zem-ako-vesmirne-teleso/referat-11660?i9=5305e6bd8475</a:t>
            </a:r>
            <a:endParaRPr lang="cs-CZ" altLang="cs-CZ" dirty="0">
              <a:latin typeface="Arial" panose="020B0604020202020204" pitchFamily="34" charset="0"/>
              <a:cs typeface="Arial" panose="020B0604020202020204" pitchFamily="34" charset="0"/>
            </a:endParaRPr>
          </a:p>
          <a:p>
            <a:r>
              <a:rPr lang="cs-CZ" altLang="cs-CZ" dirty="0">
                <a:latin typeface="Arial" panose="020B0604020202020204" pitchFamily="34" charset="0"/>
                <a:cs typeface="Arial" panose="020B0604020202020204" pitchFamily="34" charset="0"/>
              </a:rPr>
              <a:t>Literatura: Vesmír – obrazová </a:t>
            </a:r>
            <a:r>
              <a:rPr lang="cs-CZ" altLang="cs-CZ" dirty="0" smtClean="0">
                <a:latin typeface="Arial" panose="020B0604020202020204" pitchFamily="34" charset="0"/>
                <a:cs typeface="Arial" panose="020B0604020202020204" pitchFamily="34" charset="0"/>
              </a:rPr>
              <a:t>encyklopedie</a:t>
            </a:r>
            <a:endParaRPr lang="cs-CZ" altLang="cs-CZ" dirty="0" smtClean="0">
              <a:latin typeface="Arial" panose="020B0604020202020204" pitchFamily="34" charset="0"/>
              <a:cs typeface="Arial" panose="020B0604020202020204" pitchFamily="34" charset="0"/>
            </a:endParaRPr>
          </a:p>
          <a:p>
            <a:r>
              <a:rPr lang="pl-PL" dirty="0" smtClean="0">
                <a:hlinkClick r:id="rId7"/>
              </a:rPr>
              <a:t>https://</a:t>
            </a:r>
            <a:r>
              <a:rPr lang="pl-PL" dirty="0" smtClean="0">
                <a:hlinkClick r:id="rId7"/>
              </a:rPr>
              <a:t>sk.wikipedia.org/wiki/Hviezda</a:t>
            </a:r>
            <a:endParaRPr lang="cs-CZ" alt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80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Zdroje</a:t>
            </a:r>
            <a:endParaRPr lang="cs-CZ" dirty="0"/>
          </a:p>
        </p:txBody>
      </p:sp>
      <p:sp>
        <p:nvSpPr>
          <p:cNvPr id="3" name="Zástupný symbol pro obsah 2"/>
          <p:cNvSpPr>
            <a:spLocks noGrp="1"/>
          </p:cNvSpPr>
          <p:nvPr>
            <p:ph idx="1"/>
          </p:nvPr>
        </p:nvSpPr>
        <p:spPr/>
        <p:txBody>
          <a:bodyPr>
            <a:normAutofit/>
          </a:bodyPr>
          <a:lstStyle/>
          <a:p>
            <a:r>
              <a:rPr lang="pl-PL" dirty="0" smtClean="0">
                <a:hlinkClick r:id="rId3"/>
              </a:rPr>
              <a:t>https</a:t>
            </a:r>
            <a:r>
              <a:rPr lang="pl-PL" dirty="0" smtClean="0">
                <a:hlinkClick r:id="rId3"/>
              </a:rPr>
              <a:t>://referaty.aktuality.sk/hviezdy/referat-11496?i9=5305e6bd8475</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4"/>
              </a:rPr>
              <a:t>www.geneze.info/kosmologie/hvezdny_vyvoj.htm</a:t>
            </a:r>
            <a:endParaRPr lang="cs-CZ" dirty="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hlinkClick r:id="rId5"/>
              </a:rPr>
              <a:t>www.supratech.org/old/h01.htm</a:t>
            </a:r>
            <a:endParaRPr lang="cs-CZ" dirty="0" smtClean="0">
              <a:latin typeface="Arial" panose="020B0604020202020204" pitchFamily="34" charset="0"/>
              <a:cs typeface="Arial" panose="020B0604020202020204" pitchFamily="34" charset="0"/>
            </a:endParaRPr>
          </a:p>
          <a:p>
            <a:r>
              <a:rPr lang="pl-PL" dirty="0" smtClean="0">
                <a:hlinkClick r:id="rId6"/>
              </a:rPr>
              <a:t>https://</a:t>
            </a:r>
            <a:r>
              <a:rPr lang="pl-PL" dirty="0" smtClean="0">
                <a:hlinkClick r:id="rId6"/>
              </a:rPr>
              <a:t>referaty.aktuality.sk/vesmir/referat-26290?i9=5305e6bd8475</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23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326156805"/>
              </p:ext>
            </p:extLst>
          </p:nvPr>
        </p:nvGraphicFramePr>
        <p:xfrm>
          <a:off x="838200" y="1825625"/>
          <a:ext cx="10515600" cy="741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905995493"/>
                    </a:ext>
                  </a:extLst>
                </a:gridCol>
                <a:gridCol w="2628900">
                  <a:extLst>
                    <a:ext uri="{9D8B030D-6E8A-4147-A177-3AD203B41FA5}">
                      <a16:colId xmlns:a16="http://schemas.microsoft.com/office/drawing/2014/main" xmlns="" val="1884528843"/>
                    </a:ext>
                  </a:extLst>
                </a:gridCol>
                <a:gridCol w="2628900">
                  <a:extLst>
                    <a:ext uri="{9D8B030D-6E8A-4147-A177-3AD203B41FA5}">
                      <a16:colId xmlns:a16="http://schemas.microsoft.com/office/drawing/2014/main" xmlns="" val="826661777"/>
                    </a:ext>
                  </a:extLst>
                </a:gridCol>
                <a:gridCol w="2628900">
                  <a:extLst>
                    <a:ext uri="{9D8B030D-6E8A-4147-A177-3AD203B41FA5}">
                      <a16:colId xmlns:a16="http://schemas.microsoft.com/office/drawing/2014/main" xmlns="" val="3869844455"/>
                    </a:ext>
                  </a:extLst>
                </a:gridCol>
              </a:tblGrid>
              <a:tr h="370840">
                <a:tc>
                  <a:txBody>
                    <a:bodyPr/>
                    <a:lstStyle/>
                    <a:p>
                      <a:r>
                        <a:rPr lang="cs-CZ" dirty="0"/>
                        <a:t>Počet bodů</a:t>
                      </a:r>
                    </a:p>
                  </a:txBody>
                  <a:tcPr/>
                </a:tc>
                <a:tc>
                  <a:txBody>
                    <a:bodyPr/>
                    <a:lstStyle/>
                    <a:p>
                      <a:r>
                        <a:rPr lang="cs-CZ" dirty="0"/>
                        <a:t>1 bod</a:t>
                      </a:r>
                    </a:p>
                  </a:txBody>
                  <a:tcPr/>
                </a:tc>
                <a:tc>
                  <a:txBody>
                    <a:bodyPr/>
                    <a:lstStyle/>
                    <a:p>
                      <a:r>
                        <a:rPr lang="cs-CZ" dirty="0"/>
                        <a:t>2 body</a:t>
                      </a:r>
                    </a:p>
                  </a:txBody>
                  <a:tcPr/>
                </a:tc>
                <a:tc>
                  <a:txBody>
                    <a:bodyPr/>
                    <a:lstStyle/>
                    <a:p>
                      <a:r>
                        <a:rPr lang="cs-CZ" dirty="0"/>
                        <a:t>3 body</a:t>
                      </a:r>
                    </a:p>
                  </a:txBody>
                  <a:tcPr/>
                </a:tc>
                <a:extLst>
                  <a:ext uri="{0D108BD9-81ED-4DB2-BD59-A6C34878D82A}">
                    <a16:rowId xmlns:a16="http://schemas.microsoft.com/office/drawing/2014/main" xmlns="" val="1395390085"/>
                  </a:ext>
                </a:extLst>
              </a:tr>
              <a:tr h="370840">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xmlns="" val="2447255354"/>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1087433446"/>
              </p:ext>
            </p:extLst>
          </p:nvPr>
        </p:nvGraphicFramePr>
        <p:xfrm>
          <a:off x="838200" y="1825624"/>
          <a:ext cx="10515600" cy="475330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4115597068"/>
                    </a:ext>
                  </a:extLst>
                </a:gridCol>
                <a:gridCol w="2628900">
                  <a:extLst>
                    <a:ext uri="{9D8B030D-6E8A-4147-A177-3AD203B41FA5}">
                      <a16:colId xmlns:a16="http://schemas.microsoft.com/office/drawing/2014/main" xmlns="" val="3959830724"/>
                    </a:ext>
                  </a:extLst>
                </a:gridCol>
                <a:gridCol w="2628900">
                  <a:extLst>
                    <a:ext uri="{9D8B030D-6E8A-4147-A177-3AD203B41FA5}">
                      <a16:colId xmlns:a16="http://schemas.microsoft.com/office/drawing/2014/main" xmlns="" val="1873431769"/>
                    </a:ext>
                  </a:extLst>
                </a:gridCol>
                <a:gridCol w="2628900">
                  <a:extLst>
                    <a:ext uri="{9D8B030D-6E8A-4147-A177-3AD203B41FA5}">
                      <a16:colId xmlns:a16="http://schemas.microsoft.com/office/drawing/2014/main" xmlns="" val="142522830"/>
                    </a:ext>
                  </a:extLst>
                </a:gridCol>
              </a:tblGrid>
              <a:tr h="534655">
                <a:tc>
                  <a:txBody>
                    <a:bodyPr/>
                    <a:lstStyle/>
                    <a:p>
                      <a:r>
                        <a:rPr lang="cs-CZ" sz="2400" noProof="0" dirty="0">
                          <a:latin typeface="Arial" panose="020B0604020202020204" pitchFamily="34" charset="0"/>
                          <a:cs typeface="Arial" panose="020B0604020202020204" pitchFamily="34" charset="0"/>
                        </a:rPr>
                        <a:t>Počet bodů</a:t>
                      </a:r>
                    </a:p>
                  </a:txBody>
                  <a:tcPr/>
                </a:tc>
                <a:tc>
                  <a:txBody>
                    <a:bodyPr/>
                    <a:lstStyle/>
                    <a:p>
                      <a:r>
                        <a:rPr lang="cs-CZ" sz="2400" noProof="0" dirty="0">
                          <a:latin typeface="Arial" panose="020B0604020202020204" pitchFamily="34" charset="0"/>
                          <a:cs typeface="Arial" panose="020B0604020202020204" pitchFamily="34" charset="0"/>
                        </a:rPr>
                        <a:t>1 bod</a:t>
                      </a:r>
                    </a:p>
                  </a:txBody>
                  <a:tcPr/>
                </a:tc>
                <a:tc>
                  <a:txBody>
                    <a:bodyPr/>
                    <a:lstStyle/>
                    <a:p>
                      <a:r>
                        <a:rPr lang="cs-CZ" sz="2400" noProof="0" dirty="0">
                          <a:latin typeface="Arial" panose="020B0604020202020204" pitchFamily="34" charset="0"/>
                          <a:cs typeface="Arial" panose="020B0604020202020204" pitchFamily="34" charset="0"/>
                        </a:rPr>
                        <a:t>2 body</a:t>
                      </a:r>
                    </a:p>
                  </a:txBody>
                  <a:tcPr/>
                </a:tc>
                <a:tc>
                  <a:txBody>
                    <a:bodyPr/>
                    <a:lstStyle/>
                    <a:p>
                      <a:r>
                        <a:rPr lang="cs-CZ" sz="2400" noProof="0" dirty="0">
                          <a:latin typeface="Arial" panose="020B0604020202020204" pitchFamily="34" charset="0"/>
                          <a:cs typeface="Arial" panose="020B0604020202020204" pitchFamily="34" charset="0"/>
                        </a:rPr>
                        <a:t>3 body</a:t>
                      </a:r>
                    </a:p>
                  </a:txBody>
                  <a:tcPr/>
                </a:tc>
                <a:extLst>
                  <a:ext uri="{0D108BD9-81ED-4DB2-BD59-A6C34878D82A}">
                    <a16:rowId xmlns:a16="http://schemas.microsoft.com/office/drawing/2014/main" xmlns="" val="3241314831"/>
                  </a:ext>
                </a:extLst>
              </a:tr>
              <a:tr h="2109325">
                <a:tc>
                  <a:txBody>
                    <a:bodyPr/>
                    <a:lstStyle/>
                    <a:p>
                      <a:r>
                        <a:rPr lang="cs-CZ" sz="2000" b="1" noProof="0" dirty="0">
                          <a:latin typeface="Arial" panose="020B0604020202020204" pitchFamily="34" charset="0"/>
                          <a:cs typeface="Arial" panose="020B0604020202020204" pitchFamily="34" charset="0"/>
                        </a:rPr>
                        <a:t>Věcný obsah -</a:t>
                      </a:r>
                    </a:p>
                    <a:p>
                      <a:r>
                        <a:rPr lang="cs-CZ" sz="2000" b="1" noProof="0" dirty="0">
                          <a:latin typeface="Arial" panose="020B0604020202020204" pitchFamily="34" charset="0"/>
                          <a:cs typeface="Arial" panose="020B0604020202020204" pitchFamily="34" charset="0"/>
                        </a:rPr>
                        <a:t>I. část zadání</a:t>
                      </a:r>
                    </a:p>
                  </a:txBody>
                  <a:tcPr/>
                </a:tc>
                <a:tc>
                  <a:txBody>
                    <a:bodyPr/>
                    <a:lstStyle/>
                    <a:p>
                      <a:r>
                        <a:rPr lang="cs-CZ" sz="2000" noProof="0" dirty="0">
                          <a:latin typeface="Arial" panose="020B0604020202020204" pitchFamily="34" charset="0"/>
                          <a:cs typeface="Arial" panose="020B0604020202020204" pitchFamily="34" charset="0"/>
                        </a:rPr>
                        <a:t>Neúplné informace, často mimo zadání. Povrchní využití zdrojů.</a:t>
                      </a:r>
                    </a:p>
                  </a:txBody>
                  <a:tcPr/>
                </a:tc>
                <a:tc>
                  <a:txBody>
                    <a:bodyPr/>
                    <a:lstStyle/>
                    <a:p>
                      <a:r>
                        <a:rPr lang="cs-CZ" sz="2000" noProof="0" dirty="0">
                          <a:latin typeface="Arial" panose="020B0604020202020204" pitchFamily="34" charset="0"/>
                          <a:cs typeface="Arial" panose="020B0604020202020204" pitchFamily="34" charset="0"/>
                        </a:rPr>
                        <a:t>Zpracování všech informací v souladu se zadáním. Využití většiny uvedených zdrojů.</a:t>
                      </a:r>
                    </a:p>
                  </a:txBody>
                  <a:tcPr/>
                </a:tc>
                <a:tc>
                  <a:txBody>
                    <a:bodyPr/>
                    <a:lstStyle/>
                    <a:p>
                      <a:r>
                        <a:rPr lang="cs-CZ" sz="2000" noProof="0" dirty="0">
                          <a:latin typeface="Arial" panose="020B0604020202020204" pitchFamily="34" charset="0"/>
                          <a:cs typeface="Arial" panose="020B0604020202020204" pitchFamily="34" charset="0"/>
                        </a:rPr>
                        <a:t>Vyčerpávající zpracování zadání. Úplné využití uvedených zdrojů a jiných informací.</a:t>
                      </a:r>
                    </a:p>
                  </a:txBody>
                  <a:tcPr/>
                </a:tc>
                <a:extLst>
                  <a:ext uri="{0D108BD9-81ED-4DB2-BD59-A6C34878D82A}">
                    <a16:rowId xmlns:a16="http://schemas.microsoft.com/office/drawing/2014/main" xmlns="" val="731345124"/>
                  </a:ext>
                </a:extLst>
              </a:tr>
              <a:tr h="2109325">
                <a:tc>
                  <a:txBody>
                    <a:bodyPr/>
                    <a:lstStyle/>
                    <a:p>
                      <a:r>
                        <a:rPr lang="cs-CZ" sz="2000" b="1" noProof="0" dirty="0">
                          <a:latin typeface="Arial" panose="020B0604020202020204" pitchFamily="34" charset="0"/>
                          <a:cs typeface="Arial" panose="020B0604020202020204" pitchFamily="34" charset="0"/>
                        </a:rPr>
                        <a:t>Vizuální efekt</a:t>
                      </a:r>
                    </a:p>
                  </a:txBody>
                  <a:tcPr/>
                </a:tc>
                <a:tc>
                  <a:txBody>
                    <a:bodyPr/>
                    <a:lstStyle/>
                    <a:p>
                      <a:r>
                        <a:rPr lang="cs-CZ" sz="2000" noProof="0" dirty="0">
                          <a:latin typeface="Arial" panose="020B0604020202020204" pitchFamily="34" charset="0"/>
                          <a:cs typeface="Arial" panose="020B0604020202020204" pitchFamily="34" charset="0"/>
                        </a:rPr>
                        <a:t>Špatné rozplánování prvků na snímku. Slabě čitelná práce, neestetická.</a:t>
                      </a:r>
                    </a:p>
                  </a:txBody>
                  <a:tcPr/>
                </a:tc>
                <a:tc>
                  <a:txBody>
                    <a:bodyPr/>
                    <a:lstStyle/>
                    <a:p>
                      <a:r>
                        <a:rPr lang="cs-CZ" sz="2000" noProof="0" dirty="0">
                          <a:latin typeface="Arial" panose="020B0604020202020204" pitchFamily="34" charset="0"/>
                          <a:cs typeface="Arial" panose="020B0604020202020204" pitchFamily="34" charset="0"/>
                        </a:rPr>
                        <a:t>Správně rozmístěný obsah. Odpovídající množství snímků, čitelná práce.</a:t>
                      </a:r>
                    </a:p>
                  </a:txBody>
                  <a:tcPr/>
                </a:tc>
                <a:tc>
                  <a:txBody>
                    <a:bodyPr/>
                    <a:lstStyle/>
                    <a:p>
                      <a:r>
                        <a:rPr lang="cs-CZ" sz="2000" noProof="0" dirty="0">
                          <a:latin typeface="Arial" panose="020B0604020202020204" pitchFamily="34" charset="0"/>
                          <a:cs typeface="Arial" panose="020B0604020202020204" pitchFamily="34" charset="0"/>
                        </a:rPr>
                        <a:t>Přehledná, čitelná, estetická práce. Uspořádaný obsah. Vhodně zvolené grafické prvky.</a:t>
                      </a:r>
                    </a:p>
                  </a:txBody>
                  <a:tcPr/>
                </a:tc>
                <a:extLst>
                  <a:ext uri="{0D108BD9-81ED-4DB2-BD59-A6C34878D82A}">
                    <a16:rowId xmlns:a16="http://schemas.microsoft.com/office/drawing/2014/main" xmlns="" val="582704511"/>
                  </a:ext>
                </a:extLst>
              </a:tr>
            </a:tbl>
          </a:graphicData>
        </a:graphic>
      </p:graphicFrame>
    </p:spTree>
    <p:extLst>
      <p:ext uri="{BB962C8B-B14F-4D97-AF65-F5344CB8AC3E}">
        <p14:creationId xmlns:p14="http://schemas.microsoft.com/office/powerpoint/2010/main" val="418022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02165514"/>
              </p:ext>
            </p:extLst>
          </p:nvPr>
        </p:nvGraphicFramePr>
        <p:xfrm>
          <a:off x="838200" y="1825623"/>
          <a:ext cx="10515600" cy="454755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446303917"/>
                    </a:ext>
                  </a:extLst>
                </a:gridCol>
                <a:gridCol w="2628900">
                  <a:extLst>
                    <a:ext uri="{9D8B030D-6E8A-4147-A177-3AD203B41FA5}">
                      <a16:colId xmlns:a16="http://schemas.microsoft.com/office/drawing/2014/main" xmlns="" val="980136815"/>
                    </a:ext>
                  </a:extLst>
                </a:gridCol>
                <a:gridCol w="2628900">
                  <a:extLst>
                    <a:ext uri="{9D8B030D-6E8A-4147-A177-3AD203B41FA5}">
                      <a16:colId xmlns:a16="http://schemas.microsoft.com/office/drawing/2014/main" xmlns="" val="2469443468"/>
                    </a:ext>
                  </a:extLst>
                </a:gridCol>
                <a:gridCol w="2628900">
                  <a:extLst>
                    <a:ext uri="{9D8B030D-6E8A-4147-A177-3AD203B41FA5}">
                      <a16:colId xmlns:a16="http://schemas.microsoft.com/office/drawing/2014/main" xmlns="" val="884797787"/>
                    </a:ext>
                  </a:extLst>
                </a:gridCol>
              </a:tblGrid>
              <a:tr h="707726">
                <a:tc>
                  <a:txBody>
                    <a:bodyPr/>
                    <a:lstStyle/>
                    <a:p>
                      <a:r>
                        <a:rPr lang="cs-CZ" sz="2400" noProof="0" dirty="0">
                          <a:latin typeface="Arial" panose="020B0604020202020204" pitchFamily="34" charset="0"/>
                          <a:cs typeface="Arial" panose="020B0604020202020204" pitchFamily="34" charset="0"/>
                        </a:rPr>
                        <a:t>Počet bodů</a:t>
                      </a:r>
                    </a:p>
                  </a:txBody>
                  <a:tcPr/>
                </a:tc>
                <a:tc>
                  <a:txBody>
                    <a:bodyPr/>
                    <a:lstStyle/>
                    <a:p>
                      <a:r>
                        <a:rPr lang="cs-CZ" sz="2400" noProof="0" dirty="0">
                          <a:latin typeface="Arial" panose="020B0604020202020204" pitchFamily="34" charset="0"/>
                          <a:cs typeface="Arial" panose="020B0604020202020204" pitchFamily="34" charset="0"/>
                        </a:rPr>
                        <a:t>1 bod</a:t>
                      </a:r>
                    </a:p>
                  </a:txBody>
                  <a:tcPr/>
                </a:tc>
                <a:tc>
                  <a:txBody>
                    <a:bodyPr/>
                    <a:lstStyle/>
                    <a:p>
                      <a:r>
                        <a:rPr lang="cs-CZ" sz="2400" noProof="0" dirty="0">
                          <a:latin typeface="Arial" panose="020B0604020202020204" pitchFamily="34" charset="0"/>
                          <a:cs typeface="Arial" panose="020B0604020202020204" pitchFamily="34" charset="0"/>
                        </a:rPr>
                        <a:t>2 body</a:t>
                      </a:r>
                    </a:p>
                  </a:txBody>
                  <a:tcPr/>
                </a:tc>
                <a:tc>
                  <a:txBody>
                    <a:bodyPr/>
                    <a:lstStyle/>
                    <a:p>
                      <a:r>
                        <a:rPr lang="cs-CZ" sz="2400" noProof="0" dirty="0">
                          <a:latin typeface="Arial" panose="020B0604020202020204" pitchFamily="34" charset="0"/>
                          <a:cs typeface="Arial" panose="020B0604020202020204" pitchFamily="34" charset="0"/>
                        </a:rPr>
                        <a:t>3 body</a:t>
                      </a:r>
                    </a:p>
                  </a:txBody>
                  <a:tcPr/>
                </a:tc>
                <a:extLst>
                  <a:ext uri="{0D108BD9-81ED-4DB2-BD59-A6C34878D82A}">
                    <a16:rowId xmlns:a16="http://schemas.microsoft.com/office/drawing/2014/main" xmlns="" val="700789038"/>
                  </a:ext>
                </a:extLst>
              </a:tr>
              <a:tr h="1919585">
                <a:tc>
                  <a:txBody>
                    <a:bodyPr/>
                    <a:lstStyle/>
                    <a:p>
                      <a:endParaRPr lang="cs-CZ" sz="2000" b="1" dirty="0">
                        <a:latin typeface="Arial" panose="020B0604020202020204" pitchFamily="34" charset="0"/>
                        <a:cs typeface="Arial" panose="020B0604020202020204" pitchFamily="34" charset="0"/>
                      </a:endParaRPr>
                    </a:p>
                    <a:p>
                      <a:pPr algn="ctr"/>
                      <a:r>
                        <a:rPr lang="pl-PL" sz="2000" b="1" dirty="0">
                          <a:latin typeface="Arial" panose="020B0604020202020204" pitchFamily="34" charset="0"/>
                          <a:cs typeface="Arial" panose="020B0604020202020204" pitchFamily="34" charset="0"/>
                        </a:rPr>
                        <a:t>Angažovanost</a:t>
                      </a:r>
                      <a:r>
                        <a:rPr lang="pl-PL" sz="2000" b="1" baseline="0" dirty="0">
                          <a:latin typeface="Arial" panose="020B0604020202020204" pitchFamily="34" charset="0"/>
                          <a:cs typeface="Arial" panose="020B0604020202020204" pitchFamily="34" charset="0"/>
                        </a:rPr>
                        <a:t> skupiny a schopnost spolupráce</a:t>
                      </a:r>
                      <a:endParaRPr lang="cs-CZ" sz="2000" b="1" dirty="0">
                        <a:latin typeface="Arial" panose="020B0604020202020204" pitchFamily="34" charset="0"/>
                        <a:cs typeface="Arial" panose="020B0604020202020204" pitchFamily="34" charset="0"/>
                      </a:endParaRPr>
                    </a:p>
                  </a:txBody>
                  <a:tcPr/>
                </a:tc>
                <a:tc>
                  <a:txBody>
                    <a:bodyPr/>
                    <a:lstStyle/>
                    <a:p>
                      <a:endParaRPr lang="cs-CZ"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Absence angažovanosti všech členů skupiny.</a:t>
                      </a:r>
                      <a:endParaRPr lang="cs-CZ" sz="2000" dirty="0">
                        <a:latin typeface="Arial" panose="020B0604020202020204" pitchFamily="34" charset="0"/>
                        <a:cs typeface="Arial" panose="020B0604020202020204" pitchFamily="34" charset="0"/>
                      </a:endParaRPr>
                    </a:p>
                  </a:txBody>
                  <a:tcPr/>
                </a:tc>
                <a:tc>
                  <a:txBody>
                    <a:bodyPr/>
                    <a:lstStyle/>
                    <a:p>
                      <a:endParaRPr lang="cs-CZ"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Angažovanost celé skupiny.</a:t>
                      </a:r>
                    </a:p>
                    <a:p>
                      <a:r>
                        <a:rPr lang="pl-PL" sz="2000" dirty="0">
                          <a:latin typeface="Arial" panose="020B0604020202020204" pitchFamily="34" charset="0"/>
                          <a:cs typeface="Arial" panose="020B0604020202020204" pitchFamily="34" charset="0"/>
                        </a:rPr>
                        <a:t>Drobná nedorozumění.</a:t>
                      </a:r>
                      <a:endParaRPr lang="cs-CZ" sz="2000" dirty="0">
                        <a:latin typeface="Arial" panose="020B0604020202020204" pitchFamily="34" charset="0"/>
                        <a:cs typeface="Arial" panose="020B0604020202020204" pitchFamily="34" charset="0"/>
                      </a:endParaRPr>
                    </a:p>
                  </a:txBody>
                  <a:tcPr/>
                </a:tc>
                <a:tc>
                  <a:txBody>
                    <a:bodyPr/>
                    <a:lstStyle/>
                    <a:p>
                      <a:endParaRPr lang="cs-CZ"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Velmi dobrá spolupráce celé skupiny.</a:t>
                      </a:r>
                      <a:endParaRPr lang="cs-C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6330018"/>
                  </a:ext>
                </a:extLst>
              </a:tr>
              <a:tr h="1919585">
                <a:tc>
                  <a:txBody>
                    <a:bodyPr/>
                    <a:lstStyle/>
                    <a:p>
                      <a:endParaRPr lang="cs-CZ" sz="2000" b="1"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pPr algn="ctr"/>
                      <a:r>
                        <a:rPr lang="pl-PL" sz="2000" b="1" dirty="0">
                          <a:latin typeface="Arial" panose="020B0604020202020204" pitchFamily="34" charset="0"/>
                          <a:cs typeface="Arial" panose="020B0604020202020204" pitchFamily="34" charset="0"/>
                        </a:rPr>
                        <a:t>Prezentace</a:t>
                      </a:r>
                    </a:p>
                  </a:txBody>
                  <a:tcPr/>
                </a:tc>
                <a:tc>
                  <a:txBody>
                    <a:bodyPr/>
                    <a:lstStyle/>
                    <a:p>
                      <a:endParaRPr lang="cs-CZ" sz="2000" dirty="0">
                        <a:latin typeface="Arial" panose="020B0604020202020204" pitchFamily="34" charset="0"/>
                        <a:cs typeface="Arial" panose="020B0604020202020204" pitchFamily="34" charset="0"/>
                      </a:endParaRPr>
                    </a:p>
                    <a:p>
                      <a:r>
                        <a:rPr lang="pl-PL" sz="2000" baseline="0" dirty="0">
                          <a:latin typeface="Arial" panose="020B0604020202020204" pitchFamily="34" charset="0"/>
                          <a:cs typeface="Arial" panose="020B0604020202020204" pitchFamily="34" charset="0"/>
                        </a:rPr>
                        <a:t>Prezentace projektu  přečtená, ale nepřednesená. Nedostatečná znalost tématu. </a:t>
                      </a:r>
                      <a:endParaRPr lang="cs-CZ" sz="2000" dirty="0">
                        <a:latin typeface="Arial" panose="020B0604020202020204" pitchFamily="34" charset="0"/>
                        <a:cs typeface="Arial" panose="020B0604020202020204" pitchFamily="34" charset="0"/>
                      </a:endParaRPr>
                    </a:p>
                  </a:txBody>
                  <a:tcPr/>
                </a:tc>
                <a:tc>
                  <a:txBody>
                    <a:bodyPr/>
                    <a:lstStyle/>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Pokus o přednesení prezentace, podpora čtením, obtíže při vysvětlování pojmů.</a:t>
                      </a:r>
                      <a:endParaRPr lang="cs-CZ" sz="2000" dirty="0">
                        <a:latin typeface="Arial" panose="020B0604020202020204" pitchFamily="34" charset="0"/>
                        <a:cs typeface="Arial" panose="020B0604020202020204" pitchFamily="34" charset="0"/>
                      </a:endParaRPr>
                    </a:p>
                  </a:txBody>
                  <a:tcPr/>
                </a:tc>
                <a:tc>
                  <a:txBody>
                    <a:bodyPr/>
                    <a:lstStyle/>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Prezentace zajímavě a správně přednesená. </a:t>
                      </a:r>
                      <a:endParaRPr lang="cs-C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42202105"/>
                  </a:ext>
                </a:extLst>
              </a:tr>
            </a:tbl>
          </a:graphicData>
        </a:graphic>
      </p:graphicFrame>
    </p:spTree>
    <p:extLst>
      <p:ext uri="{BB962C8B-B14F-4D97-AF65-F5344CB8AC3E}">
        <p14:creationId xmlns:p14="http://schemas.microsoft.com/office/powerpoint/2010/main" val="234522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22206"/>
            <a:ext cx="10515600" cy="1325563"/>
          </a:xfrm>
        </p:spPr>
        <p:txBody>
          <a:bodyPr/>
          <a:lstStyle/>
          <a:p>
            <a:r>
              <a:rPr lang="cs-CZ" b="1" dirty="0">
                <a:latin typeface="Arial" panose="020B0604020202020204" pitchFamily="34" charset="0"/>
                <a:cs typeface="Arial" panose="020B0604020202020204" pitchFamily="34" charset="0"/>
              </a:rPr>
              <a:t>HODNOCENÍ</a:t>
            </a:r>
            <a:endParaRPr lang="cs-CZ" dirty="0"/>
          </a:p>
        </p:txBody>
      </p:sp>
      <p:sp>
        <p:nvSpPr>
          <p:cNvPr id="3" name="Zástupný symbol pro obsah 2"/>
          <p:cNvSpPr>
            <a:spLocks noGrp="1"/>
          </p:cNvSpPr>
          <p:nvPr>
            <p:ph idx="1"/>
          </p:nvPr>
        </p:nvSpPr>
        <p:spPr/>
        <p:txBody>
          <a:bodyPr/>
          <a:lstStyle/>
          <a:p>
            <a:pPr fontAlgn="t"/>
            <a:r>
              <a:rPr lang="cs-CZ" b="1" dirty="0"/>
              <a:t>P</a:t>
            </a:r>
            <a:endParaRPr lang="cs-CZ" dirty="0"/>
          </a:p>
          <a:p>
            <a:pPr marL="0" indent="0" fontAlgn="t">
              <a:buNone/>
            </a:pPr>
            <a:endParaRPr lang="cs-CZ" dirty="0"/>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898278935"/>
              </p:ext>
            </p:extLst>
          </p:nvPr>
        </p:nvGraphicFramePr>
        <p:xfrm>
          <a:off x="838200" y="1825625"/>
          <a:ext cx="10515600" cy="32918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784787854"/>
                    </a:ext>
                  </a:extLst>
                </a:gridCol>
                <a:gridCol w="2628900">
                  <a:extLst>
                    <a:ext uri="{9D8B030D-6E8A-4147-A177-3AD203B41FA5}">
                      <a16:colId xmlns:a16="http://schemas.microsoft.com/office/drawing/2014/main" xmlns="" val="529297605"/>
                    </a:ext>
                  </a:extLst>
                </a:gridCol>
                <a:gridCol w="2628900">
                  <a:extLst>
                    <a:ext uri="{9D8B030D-6E8A-4147-A177-3AD203B41FA5}">
                      <a16:colId xmlns:a16="http://schemas.microsoft.com/office/drawing/2014/main" xmlns="" val="1790934294"/>
                    </a:ext>
                  </a:extLst>
                </a:gridCol>
                <a:gridCol w="2628900">
                  <a:extLst>
                    <a:ext uri="{9D8B030D-6E8A-4147-A177-3AD203B41FA5}">
                      <a16:colId xmlns:a16="http://schemas.microsoft.com/office/drawing/2014/main" xmlns="" val="881472606"/>
                    </a:ext>
                  </a:extLst>
                </a:gridCol>
              </a:tblGrid>
              <a:tr h="370840">
                <a:tc>
                  <a:txBody>
                    <a:bodyPr/>
                    <a:lstStyle/>
                    <a:p>
                      <a:r>
                        <a:rPr lang="cs-CZ" sz="2400" noProof="0" dirty="0">
                          <a:latin typeface="Arial" panose="020B0604020202020204" pitchFamily="34" charset="0"/>
                          <a:cs typeface="Arial" panose="020B0604020202020204" pitchFamily="34" charset="0"/>
                        </a:rPr>
                        <a:t>Počet bodů</a:t>
                      </a:r>
                    </a:p>
                  </a:txBody>
                  <a:tcPr/>
                </a:tc>
                <a:tc>
                  <a:txBody>
                    <a:bodyPr/>
                    <a:lstStyle/>
                    <a:p>
                      <a:r>
                        <a:rPr lang="cs-CZ" sz="2400" noProof="0" dirty="0">
                          <a:latin typeface="Arial" panose="020B0604020202020204" pitchFamily="34" charset="0"/>
                          <a:cs typeface="Arial" panose="020B0604020202020204" pitchFamily="34" charset="0"/>
                        </a:rPr>
                        <a:t>1 bod</a:t>
                      </a:r>
                    </a:p>
                  </a:txBody>
                  <a:tcPr/>
                </a:tc>
                <a:tc>
                  <a:txBody>
                    <a:bodyPr/>
                    <a:lstStyle/>
                    <a:p>
                      <a:r>
                        <a:rPr lang="cs-CZ" sz="2400" noProof="0" dirty="0">
                          <a:latin typeface="Arial" panose="020B0604020202020204" pitchFamily="34" charset="0"/>
                          <a:cs typeface="Arial" panose="020B0604020202020204" pitchFamily="34" charset="0"/>
                        </a:rPr>
                        <a:t>2 body</a:t>
                      </a:r>
                    </a:p>
                  </a:txBody>
                  <a:tcPr/>
                </a:tc>
                <a:tc>
                  <a:txBody>
                    <a:bodyPr/>
                    <a:lstStyle/>
                    <a:p>
                      <a:r>
                        <a:rPr lang="cs-CZ" sz="2400" noProof="0" dirty="0">
                          <a:latin typeface="Arial" panose="020B0604020202020204" pitchFamily="34" charset="0"/>
                          <a:cs typeface="Arial" panose="020B0604020202020204" pitchFamily="34" charset="0"/>
                        </a:rPr>
                        <a:t>3 body</a:t>
                      </a:r>
                    </a:p>
                  </a:txBody>
                  <a:tcPr/>
                </a:tc>
                <a:extLst>
                  <a:ext uri="{0D108BD9-81ED-4DB2-BD59-A6C34878D82A}">
                    <a16:rowId xmlns:a16="http://schemas.microsoft.com/office/drawing/2014/main" xmlns="" val="3837477375"/>
                  </a:ext>
                </a:extLst>
              </a:tr>
              <a:tr h="370840">
                <a:tc>
                  <a:txBody>
                    <a:bodyPr/>
                    <a:lstStyle/>
                    <a:p>
                      <a:pPr algn="ctr"/>
                      <a:endParaRPr lang="cs-CZ" sz="2000" b="0" dirty="0">
                        <a:solidFill>
                          <a:schemeClr val="tx1"/>
                        </a:solidFill>
                        <a:latin typeface="Arial" panose="020B0604020202020204" pitchFamily="34" charset="0"/>
                        <a:cs typeface="Arial" panose="020B0604020202020204" pitchFamily="34" charset="0"/>
                      </a:endParaRPr>
                    </a:p>
                    <a:p>
                      <a:pPr algn="ctr"/>
                      <a:endParaRPr lang="cs-CZ" sz="2000" b="0" dirty="0">
                        <a:solidFill>
                          <a:schemeClr val="tx1"/>
                        </a:solidFill>
                        <a:latin typeface="Arial" panose="020B0604020202020204" pitchFamily="34" charset="0"/>
                        <a:cs typeface="Arial" panose="020B0604020202020204" pitchFamily="34" charset="0"/>
                      </a:endParaRPr>
                    </a:p>
                    <a:p>
                      <a:pPr algn="ctr"/>
                      <a:r>
                        <a:rPr lang="pl-PL" sz="2000" b="1" dirty="0">
                          <a:solidFill>
                            <a:schemeClr val="tx1"/>
                          </a:solidFill>
                          <a:latin typeface="Arial" panose="020B0604020202020204" pitchFamily="34" charset="0"/>
                          <a:cs typeface="Arial" panose="020B0604020202020204" pitchFamily="34" charset="0"/>
                        </a:rPr>
                        <a:t>Agažovanost</a:t>
                      </a:r>
                      <a:r>
                        <a:rPr lang="pl-PL" sz="2000" b="1" baseline="0" dirty="0">
                          <a:solidFill>
                            <a:schemeClr val="tx1"/>
                          </a:solidFill>
                          <a:latin typeface="Arial" panose="020B0604020202020204" pitchFamily="34" charset="0"/>
                          <a:cs typeface="Arial" panose="020B0604020202020204" pitchFamily="34" charset="0"/>
                        </a:rPr>
                        <a:t> skupiny a schopnost spolupráce u tvorby plakátu</a:t>
                      </a:r>
                      <a:endParaRPr lang="pl-PL" sz="2000" b="1" dirty="0">
                        <a:solidFill>
                          <a:schemeClr val="tx1"/>
                        </a:solidFill>
                        <a:latin typeface="Arial" panose="020B0604020202020204" pitchFamily="34" charset="0"/>
                        <a:cs typeface="Arial" panose="020B0604020202020204" pitchFamily="34" charset="0"/>
                      </a:endParaRPr>
                    </a:p>
                  </a:txBody>
                  <a:tcPr/>
                </a:tc>
                <a:tc>
                  <a:txBody>
                    <a:bodyPr/>
                    <a:lstStyle/>
                    <a:p>
                      <a:endParaRPr lang="cs-CZ" sz="2000" b="0" dirty="0">
                        <a:solidFill>
                          <a:schemeClr val="tx1"/>
                        </a:solidFill>
                        <a:latin typeface="Arial" panose="020B0604020202020204" pitchFamily="34" charset="0"/>
                        <a:cs typeface="Arial" panose="020B0604020202020204" pitchFamily="34" charset="0"/>
                      </a:endParaRPr>
                    </a:p>
                    <a:p>
                      <a:r>
                        <a:rPr lang="pl-PL" sz="2000" b="0" dirty="0">
                          <a:solidFill>
                            <a:schemeClr val="tx1"/>
                          </a:solidFill>
                          <a:latin typeface="Arial" panose="020B0604020202020204" pitchFamily="34" charset="0"/>
                          <a:cs typeface="Arial" panose="020B0604020202020204" pitchFamily="34" charset="0"/>
                        </a:rPr>
                        <a:t>Absence angažovanosti všech členů skupiny do kreativní spolupráce.  Neshody při plánování obsahu plakátu.</a:t>
                      </a:r>
                      <a:r>
                        <a:rPr sz="2000" dirty="0">
                          <a:latin typeface="Arial" panose="020B0604020202020204" pitchFamily="34" charset="0"/>
                          <a:cs typeface="Arial" panose="020B0604020202020204" pitchFamily="34" charset="0"/>
                        </a:rPr>
                        <a:t> </a:t>
                      </a:r>
                      <a:endParaRPr lang="cs-CZ" sz="2000" b="0" dirty="0">
                        <a:solidFill>
                          <a:schemeClr val="tx1"/>
                        </a:solidFill>
                        <a:latin typeface="Arial" panose="020B0604020202020204" pitchFamily="34" charset="0"/>
                        <a:cs typeface="Arial" panose="020B0604020202020204" pitchFamily="34" charset="0"/>
                      </a:endParaRPr>
                    </a:p>
                  </a:txBody>
                  <a:tcPr/>
                </a:tc>
                <a:tc>
                  <a:txBody>
                    <a:bodyPr/>
                    <a:lstStyle/>
                    <a:p>
                      <a:endParaRPr lang="cs-CZ" sz="2000" b="0" dirty="0">
                        <a:solidFill>
                          <a:schemeClr val="tx1"/>
                        </a:solidFill>
                        <a:latin typeface="Arial" panose="020B0604020202020204" pitchFamily="34" charset="0"/>
                        <a:cs typeface="Arial" panose="020B0604020202020204" pitchFamily="34" charset="0"/>
                      </a:endParaRPr>
                    </a:p>
                    <a:p>
                      <a:r>
                        <a:rPr lang="pl-PL" sz="2000" b="0" dirty="0">
                          <a:solidFill>
                            <a:schemeClr val="tx1"/>
                          </a:solidFill>
                          <a:latin typeface="Arial" panose="020B0604020202020204" pitchFamily="34" charset="0"/>
                          <a:cs typeface="Arial" panose="020B0604020202020204" pitchFamily="34" charset="0"/>
                        </a:rPr>
                        <a:t>Dobrá spolupráce všech žáků ve skupině. </a:t>
                      </a:r>
                    </a:p>
                    <a:p>
                      <a:r>
                        <a:rPr lang="pl-PL" sz="2000" b="0" dirty="0">
                          <a:solidFill>
                            <a:schemeClr val="tx1"/>
                          </a:solidFill>
                          <a:latin typeface="Arial" panose="020B0604020202020204" pitchFamily="34" charset="0"/>
                          <a:cs typeface="Arial" panose="020B0604020202020204" pitchFamily="34" charset="0"/>
                        </a:rPr>
                        <a:t>Schopnost spolupráce na uspokojivé úrovni. </a:t>
                      </a:r>
                      <a:endParaRPr lang="cs-CZ" sz="2000" b="0" dirty="0">
                        <a:solidFill>
                          <a:schemeClr val="tx1"/>
                        </a:solidFill>
                        <a:latin typeface="Arial" panose="020B0604020202020204" pitchFamily="34" charset="0"/>
                        <a:cs typeface="Arial" panose="020B0604020202020204" pitchFamily="34" charset="0"/>
                      </a:endParaRPr>
                    </a:p>
                  </a:txBody>
                  <a:tcPr/>
                </a:tc>
                <a:tc>
                  <a:txBody>
                    <a:bodyPr/>
                    <a:lstStyle/>
                    <a:p>
                      <a:endParaRPr lang="cs-CZ" sz="2000" b="0" dirty="0">
                        <a:solidFill>
                          <a:schemeClr val="tx1"/>
                        </a:solidFill>
                        <a:latin typeface="Arial" panose="020B0604020202020204" pitchFamily="34" charset="0"/>
                        <a:cs typeface="Arial" panose="020B0604020202020204" pitchFamily="34" charset="0"/>
                      </a:endParaRPr>
                    </a:p>
                    <a:p>
                      <a:r>
                        <a:rPr lang="pl-PL" sz="2000" b="0" dirty="0">
                          <a:solidFill>
                            <a:schemeClr val="tx1"/>
                          </a:solidFill>
                          <a:latin typeface="Arial" panose="020B0604020202020204" pitchFamily="34" charset="0"/>
                          <a:cs typeface="Arial" panose="020B0604020202020204" pitchFamily="34" charset="0"/>
                        </a:rPr>
                        <a:t>Plná angažovanost do práce všech členů skupiny, vzájemná motivace a pomoc při práci. </a:t>
                      </a:r>
                    </a:p>
                    <a:p>
                      <a:r>
                        <a:rPr lang="pl-PL" sz="2000" b="0" dirty="0">
                          <a:solidFill>
                            <a:schemeClr val="tx1"/>
                          </a:solidFill>
                          <a:latin typeface="Arial" panose="020B0604020202020204" pitchFamily="34" charset="0"/>
                          <a:cs typeface="Arial" panose="020B0604020202020204" pitchFamily="34" charset="0"/>
                        </a:rPr>
                        <a:t>Vysoká úroveň spolupráce ve skupině.</a:t>
                      </a:r>
                      <a:endParaRPr lang="cs-CZ" sz="20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83597489"/>
                  </a:ext>
                </a:extLst>
              </a:tr>
            </a:tbl>
          </a:graphicData>
        </a:graphic>
      </p:graphicFrame>
    </p:spTree>
    <p:extLst>
      <p:ext uri="{BB962C8B-B14F-4D97-AF65-F5344CB8AC3E}">
        <p14:creationId xmlns:p14="http://schemas.microsoft.com/office/powerpoint/2010/main" val="340336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 - bodování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23745825"/>
              </p:ext>
            </p:extLst>
          </p:nvPr>
        </p:nvGraphicFramePr>
        <p:xfrm>
          <a:off x="838200" y="1825625"/>
          <a:ext cx="10515600" cy="2377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1017975328"/>
                    </a:ext>
                  </a:extLst>
                </a:gridCol>
                <a:gridCol w="5257800">
                  <a:extLst>
                    <a:ext uri="{9D8B030D-6E8A-4147-A177-3AD203B41FA5}">
                      <a16:colId xmlns:a16="http://schemas.microsoft.com/office/drawing/2014/main" xmlns="" val="1703777779"/>
                    </a:ext>
                  </a:extLst>
                </a:gridCol>
              </a:tblGrid>
              <a:tr h="370840">
                <a:tc>
                  <a:txBody>
                    <a:bodyPr/>
                    <a:lstStyle/>
                    <a:p>
                      <a:r>
                        <a:rPr lang="cs-CZ" sz="2000" dirty="0">
                          <a:latin typeface="Arial" panose="020B0604020202020204" pitchFamily="34" charset="0"/>
                          <a:cs typeface="Arial" panose="020B0604020202020204" pitchFamily="34" charset="0"/>
                        </a:rPr>
                        <a:t>body</a:t>
                      </a:r>
                    </a:p>
                  </a:txBody>
                  <a:tcPr marL="70538" marR="70538"/>
                </a:tc>
                <a:tc>
                  <a:txBody>
                    <a:bodyPr/>
                    <a:lstStyle/>
                    <a:p>
                      <a:r>
                        <a:rPr lang="cs-CZ" sz="2000" dirty="0">
                          <a:latin typeface="Arial" panose="020B0604020202020204" pitchFamily="34" charset="0"/>
                          <a:cs typeface="Arial" panose="020B0604020202020204" pitchFamily="34" charset="0"/>
                        </a:rPr>
                        <a:t>známka</a:t>
                      </a:r>
                    </a:p>
                  </a:txBody>
                  <a:tcPr marL="70538" marR="70538"/>
                </a:tc>
                <a:extLst>
                  <a:ext uri="{0D108BD9-81ED-4DB2-BD59-A6C34878D82A}">
                    <a16:rowId xmlns:a16="http://schemas.microsoft.com/office/drawing/2014/main" xmlns="" val="1962143822"/>
                  </a:ext>
                </a:extLst>
              </a:tr>
              <a:tr h="370840">
                <a:tc>
                  <a:txBody>
                    <a:bodyPr/>
                    <a:lstStyle/>
                    <a:p>
                      <a:r>
                        <a:rPr lang="cs-CZ" sz="2000" dirty="0">
                          <a:latin typeface="Arial" panose="020B0604020202020204" pitchFamily="34" charset="0"/>
                          <a:cs typeface="Arial" panose="020B0604020202020204" pitchFamily="34" charset="0"/>
                        </a:rPr>
                        <a:t>14 - 15</a:t>
                      </a:r>
                    </a:p>
                  </a:txBody>
                  <a:tcPr marL="70538" marR="70538"/>
                </a:tc>
                <a:tc>
                  <a:txBody>
                    <a:bodyPr/>
                    <a:lstStyle/>
                    <a:p>
                      <a:r>
                        <a:rPr lang="cs-CZ" sz="2000" dirty="0">
                          <a:latin typeface="Arial" panose="020B0604020202020204" pitchFamily="34" charset="0"/>
                          <a:cs typeface="Arial" panose="020B0604020202020204" pitchFamily="34" charset="0"/>
                        </a:rPr>
                        <a:t>výborný</a:t>
                      </a:r>
                    </a:p>
                  </a:txBody>
                  <a:tcPr marL="70538" marR="70538"/>
                </a:tc>
                <a:extLst>
                  <a:ext uri="{0D108BD9-81ED-4DB2-BD59-A6C34878D82A}">
                    <a16:rowId xmlns:a16="http://schemas.microsoft.com/office/drawing/2014/main" xmlns="" val="1722374174"/>
                  </a:ext>
                </a:extLst>
              </a:tr>
              <a:tr h="370840">
                <a:tc>
                  <a:txBody>
                    <a:bodyPr/>
                    <a:lstStyle/>
                    <a:p>
                      <a:r>
                        <a:rPr lang="cs-CZ" sz="2000" dirty="0">
                          <a:latin typeface="Arial" panose="020B0604020202020204" pitchFamily="34" charset="0"/>
                          <a:cs typeface="Arial" panose="020B0604020202020204" pitchFamily="34" charset="0"/>
                        </a:rPr>
                        <a:t>11 - 13</a:t>
                      </a:r>
                    </a:p>
                  </a:txBody>
                  <a:tcPr marL="70538" marR="70538"/>
                </a:tc>
                <a:tc>
                  <a:txBody>
                    <a:bodyPr/>
                    <a:lstStyle/>
                    <a:p>
                      <a:r>
                        <a:rPr lang="cs-CZ" sz="2000" dirty="0">
                          <a:latin typeface="Arial" panose="020B0604020202020204" pitchFamily="34" charset="0"/>
                          <a:cs typeface="Arial" panose="020B0604020202020204" pitchFamily="34" charset="0"/>
                        </a:rPr>
                        <a:t>chvalitebný</a:t>
                      </a:r>
                    </a:p>
                  </a:txBody>
                  <a:tcPr marL="70538" marR="70538"/>
                </a:tc>
                <a:extLst>
                  <a:ext uri="{0D108BD9-81ED-4DB2-BD59-A6C34878D82A}">
                    <a16:rowId xmlns:a16="http://schemas.microsoft.com/office/drawing/2014/main" xmlns="" val="303571656"/>
                  </a:ext>
                </a:extLst>
              </a:tr>
              <a:tr h="370840">
                <a:tc>
                  <a:txBody>
                    <a:bodyPr/>
                    <a:lstStyle/>
                    <a:p>
                      <a:r>
                        <a:rPr lang="cs-CZ" sz="2000" dirty="0">
                          <a:latin typeface="Arial" panose="020B0604020202020204" pitchFamily="34" charset="0"/>
                          <a:cs typeface="Arial" panose="020B0604020202020204" pitchFamily="34" charset="0"/>
                        </a:rPr>
                        <a:t>8 - 10</a:t>
                      </a:r>
                    </a:p>
                  </a:txBody>
                  <a:tcPr marL="70538" marR="70538"/>
                </a:tc>
                <a:tc>
                  <a:txBody>
                    <a:bodyPr/>
                    <a:lstStyle/>
                    <a:p>
                      <a:r>
                        <a:rPr lang="cs-CZ" sz="2000" dirty="0">
                          <a:latin typeface="Arial" panose="020B0604020202020204" pitchFamily="34" charset="0"/>
                          <a:cs typeface="Arial" panose="020B0604020202020204" pitchFamily="34" charset="0"/>
                        </a:rPr>
                        <a:t>dobrý</a:t>
                      </a:r>
                    </a:p>
                  </a:txBody>
                  <a:tcPr marL="70538" marR="70538"/>
                </a:tc>
                <a:extLst>
                  <a:ext uri="{0D108BD9-81ED-4DB2-BD59-A6C34878D82A}">
                    <a16:rowId xmlns:a16="http://schemas.microsoft.com/office/drawing/2014/main" xmlns="" val="4212083431"/>
                  </a:ext>
                </a:extLst>
              </a:tr>
              <a:tr h="370840">
                <a:tc>
                  <a:txBody>
                    <a:bodyPr/>
                    <a:lstStyle/>
                    <a:p>
                      <a:r>
                        <a:rPr lang="cs-CZ" sz="2000" dirty="0">
                          <a:latin typeface="Arial" panose="020B0604020202020204" pitchFamily="34" charset="0"/>
                          <a:cs typeface="Arial" panose="020B0604020202020204" pitchFamily="34" charset="0"/>
                        </a:rPr>
                        <a:t>5 - 7</a:t>
                      </a:r>
                    </a:p>
                  </a:txBody>
                  <a:tcPr marL="70538" marR="70538"/>
                </a:tc>
                <a:tc>
                  <a:txBody>
                    <a:bodyPr/>
                    <a:lstStyle/>
                    <a:p>
                      <a:r>
                        <a:rPr lang="cs-CZ" sz="2000" dirty="0">
                          <a:latin typeface="Arial" panose="020B0604020202020204" pitchFamily="34" charset="0"/>
                          <a:cs typeface="Arial" panose="020B0604020202020204" pitchFamily="34" charset="0"/>
                        </a:rPr>
                        <a:t>dostatečný</a:t>
                      </a:r>
                    </a:p>
                  </a:txBody>
                  <a:tcPr marL="70538" marR="70538"/>
                </a:tc>
                <a:extLst>
                  <a:ext uri="{0D108BD9-81ED-4DB2-BD59-A6C34878D82A}">
                    <a16:rowId xmlns:a16="http://schemas.microsoft.com/office/drawing/2014/main" xmlns="" val="1005079947"/>
                  </a:ext>
                </a:extLst>
              </a:tr>
              <a:tr h="370840">
                <a:tc>
                  <a:txBody>
                    <a:bodyPr/>
                    <a:lstStyle/>
                    <a:p>
                      <a:r>
                        <a:rPr lang="cs-CZ" sz="2000" dirty="0">
                          <a:latin typeface="Arial" panose="020B0604020202020204" pitchFamily="34" charset="0"/>
                          <a:cs typeface="Arial" panose="020B0604020202020204" pitchFamily="34" charset="0"/>
                        </a:rPr>
                        <a:t>1 – 4</a:t>
                      </a:r>
                    </a:p>
                  </a:txBody>
                  <a:tcPr marL="70538" marR="70538"/>
                </a:tc>
                <a:tc>
                  <a:txBody>
                    <a:bodyPr/>
                    <a:lstStyle/>
                    <a:p>
                      <a:r>
                        <a:rPr lang="cs-CZ" sz="2000" dirty="0">
                          <a:latin typeface="Arial" panose="020B0604020202020204" pitchFamily="34" charset="0"/>
                          <a:cs typeface="Arial" panose="020B0604020202020204" pitchFamily="34" charset="0"/>
                        </a:rPr>
                        <a:t>nedostatečný</a:t>
                      </a:r>
                    </a:p>
                  </a:txBody>
                  <a:tcPr marL="70538" marR="70538"/>
                </a:tc>
                <a:extLst>
                  <a:ext uri="{0D108BD9-81ED-4DB2-BD59-A6C34878D82A}">
                    <a16:rowId xmlns:a16="http://schemas.microsoft.com/office/drawing/2014/main" xmlns="" val="3089023372"/>
                  </a:ext>
                </a:extLst>
              </a:tr>
            </a:tbl>
          </a:graphicData>
        </a:graphic>
      </p:graphicFrame>
    </p:spTree>
    <p:extLst>
      <p:ext uri="{BB962C8B-B14F-4D97-AF65-F5344CB8AC3E}">
        <p14:creationId xmlns:p14="http://schemas.microsoft.com/office/powerpoint/2010/main" val="342572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latin typeface="Arial" panose="020B0604020202020204" pitchFamily="34" charset="0"/>
                <a:cs typeface="Arial" panose="020B0604020202020204" pitchFamily="34" charset="0"/>
              </a:rPr>
              <a:t>Během přípravy tohoto zadání jste získali mnoho informací:</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seznámili jste se s nejdůležitějšími a zajímavými informacemi o vzniku vesmíru a hvězd, o různých galaxiích a o Mléčné dráze</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získali jste novou zkušenost ve spolupráci ve skupinách, v hledání a třídění informací</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poznali jste, jak těžké může být na něčem se domluvit a prezentovat svou práci před skupinou</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při přípravě plakátu se uplatnilo i výtvarné cítění a schopnost vybrat z množství materiálu to nejdůležitější a dát tomu vizuální podobu</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naučili jste se používat různé internetové zdroje a seznámili jste se s pravidly bezpečného používání internetu</a:t>
            </a:r>
          </a:p>
          <a:p>
            <a:pPr>
              <a:buFont typeface="Wingdings" panose="05000000000000000000" pitchFamily="2" charset="2"/>
              <a:buChar char="Ø"/>
            </a:pPr>
            <a:endParaRPr lang="cs-CZ" dirty="0"/>
          </a:p>
          <a:p>
            <a:pPr marL="0" indent="0">
              <a:buNone/>
            </a:pPr>
            <a:endParaRPr lang="cs-CZ" dirty="0"/>
          </a:p>
        </p:txBody>
      </p:sp>
    </p:spTree>
    <p:extLst>
      <p:ext uri="{BB962C8B-B14F-4D97-AF65-F5344CB8AC3E}">
        <p14:creationId xmlns:p14="http://schemas.microsoft.com/office/powerpoint/2010/main" val="165210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Závěr</a:t>
            </a:r>
          </a:p>
        </p:txBody>
      </p:sp>
      <p:sp>
        <p:nvSpPr>
          <p:cNvPr id="3" name="Zástupný symbol pro obsah 2"/>
          <p:cNvSpPr>
            <a:spLocks noGrp="1"/>
          </p:cNvSpPr>
          <p:nvPr>
            <p:ph idx="1"/>
          </p:nvPr>
        </p:nvSpPr>
        <p:spPr/>
        <p:txBody>
          <a:bodyPr/>
          <a:lstStyle/>
          <a:p>
            <a:pPr marL="0" indent="0">
              <a:buNone/>
            </a:pPr>
            <a:endParaRPr lang="cs-CZ" b="1" dirty="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r>
              <a:rPr lang="cs-CZ" b="1" dirty="0">
                <a:latin typeface="Arial" panose="020B0604020202020204" pitchFamily="34" charset="0"/>
                <a:cs typeface="Arial" panose="020B0604020202020204" pitchFamily="34" charset="0"/>
              </a:rPr>
              <a:t>„Dívejte se na hvězdy a učte se z nich“</a:t>
            </a:r>
          </a:p>
          <a:p>
            <a:pPr marL="0" indent="0" algn="r">
              <a:buNone/>
            </a:pPr>
            <a:r>
              <a:rPr lang="cs-CZ" i="1" dirty="0"/>
              <a:t>Albert Einstein</a:t>
            </a:r>
          </a:p>
          <a:p>
            <a:pPr marL="0" indent="0">
              <a:buNone/>
            </a:pPr>
            <a:r>
              <a:rPr lang="cs-CZ" altLang="cs-CZ" dirty="0"/>
              <a:t>Vesmír je úžasný a fascinující. V dnešním moderním světě bychom se měli na chvíli zastavit a podívat se na krásu hvězd a galaxií.</a:t>
            </a:r>
          </a:p>
          <a:p>
            <a:pPr marL="0" indent="0">
              <a:buNone/>
            </a:pPr>
            <a:endParaRPr lang="cs-CZ" b="1"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138" y="453232"/>
            <a:ext cx="5645636" cy="407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1077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altLang="cs-CZ" b="1" dirty="0">
                <a:latin typeface="Arial" panose="020B0604020202020204" pitchFamily="34" charset="0"/>
                <a:cs typeface="Arial" panose="020B0604020202020204" pitchFamily="34" charset="0"/>
              </a:rPr>
              <a:t>OBSAH</a:t>
            </a: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p:txBody>
          <a:bodyPr>
            <a:normAutofit/>
          </a:bodyPr>
          <a:lstStyle/>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ÚVOD</a:t>
            </a:r>
          </a:p>
          <a:p>
            <a:pPr>
              <a:buFontTx/>
              <a:buAutoNum type="arabicPeriod"/>
            </a:pPr>
            <a:r>
              <a:rPr lang="cs-CZ" altLang="cs-CZ" sz="3200" b="1" dirty="0">
                <a:solidFill>
                  <a:schemeClr val="tx2"/>
                </a:solidFill>
                <a:latin typeface="Arial" panose="020B0604020202020204" pitchFamily="34" charset="0"/>
                <a:cs typeface="Arial" panose="020B0604020202020204" pitchFamily="34" charset="0"/>
              </a:rPr>
              <a:t>ZADÁNÍ</a:t>
            </a:r>
            <a:endParaRPr lang="en-US" altLang="cs-CZ" sz="3200" b="1" dirty="0">
              <a:solidFill>
                <a:schemeClr val="tx2"/>
              </a:solidFill>
              <a:latin typeface="Arial" panose="020B0604020202020204" pitchFamily="34" charset="0"/>
              <a:cs typeface="Arial" panose="020B0604020202020204" pitchFamily="34" charset="0"/>
            </a:endParaRP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PROCES</a:t>
            </a: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ZDROJE</a:t>
            </a:r>
            <a:endParaRPr lang="cs-CZ" altLang="cs-CZ" sz="3200" b="1" dirty="0">
              <a:solidFill>
                <a:schemeClr val="tx2"/>
              </a:solidFill>
              <a:latin typeface="Arial" panose="020B0604020202020204" pitchFamily="34" charset="0"/>
              <a:cs typeface="Arial" panose="020B0604020202020204" pitchFamily="34" charset="0"/>
            </a:endParaRPr>
          </a:p>
          <a:p>
            <a:pPr>
              <a:buFontTx/>
              <a:buAutoNum type="arabicPeriod"/>
            </a:pPr>
            <a:r>
              <a:rPr lang="cs-CZ" altLang="cs-CZ" sz="3200" b="1" dirty="0">
                <a:solidFill>
                  <a:schemeClr val="tx2"/>
                </a:solidFill>
                <a:latin typeface="Arial" panose="020B0604020202020204" pitchFamily="34" charset="0"/>
                <a:cs typeface="Arial" panose="020B0604020202020204" pitchFamily="34" charset="0"/>
              </a:rPr>
              <a:t>HODNOCENÍ</a:t>
            </a:r>
            <a:endParaRPr lang="en-US" altLang="cs-CZ" sz="3200" b="1" dirty="0">
              <a:solidFill>
                <a:schemeClr val="tx2"/>
              </a:solidFill>
              <a:latin typeface="Arial" panose="020B0604020202020204" pitchFamily="34" charset="0"/>
              <a:cs typeface="Arial" panose="020B0604020202020204" pitchFamily="34" charset="0"/>
            </a:endParaRP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ZÁVĚR</a:t>
            </a: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MANUÁL PRO UČITELE</a:t>
            </a:r>
          </a:p>
        </p:txBody>
      </p:sp>
    </p:spTree>
    <p:extLst>
      <p:ext uri="{BB962C8B-B14F-4D97-AF65-F5344CB8AC3E}">
        <p14:creationId xmlns:p14="http://schemas.microsoft.com/office/powerpoint/2010/main" val="321641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MANUÁL PRO UČITELE</a:t>
            </a:r>
          </a:p>
        </p:txBody>
      </p:sp>
      <p:sp>
        <p:nvSpPr>
          <p:cNvPr id="3" name="Zástupný symbol pro obsah 2"/>
          <p:cNvSpPr>
            <a:spLocks noGrp="1"/>
          </p:cNvSpPr>
          <p:nvPr>
            <p:ph idx="1"/>
          </p:nvPr>
        </p:nvSpPr>
        <p:spPr>
          <a:xfrm>
            <a:off x="838200" y="2037499"/>
            <a:ext cx="10515600" cy="4351338"/>
          </a:xfrm>
        </p:spPr>
        <p:txBody>
          <a:bodyPr>
            <a:normAutofit/>
          </a:bodyPr>
          <a:lstStyle/>
          <a:p>
            <a:pPr algn="just"/>
            <a:r>
              <a:rPr lang="cs-CZ" dirty="0">
                <a:latin typeface="Arial" panose="020B0604020202020204" pitchFamily="34" charset="0"/>
                <a:cs typeface="Arial" panose="020B0604020202020204" pitchFamily="34" charset="0"/>
              </a:rPr>
              <a:t>Před zahájením projektu důkladně seznamte žáky s obsahem zadání, uzpůsobte způsob komunikace možnostem žáků.</a:t>
            </a:r>
          </a:p>
          <a:p>
            <a:r>
              <a:rPr lang="cs-CZ" dirty="0">
                <a:latin typeface="Arial" panose="020B0604020202020204" pitchFamily="34" charset="0"/>
                <a:cs typeface="Arial" panose="020B0604020202020204" pitchFamily="34" charset="0"/>
              </a:rPr>
              <a:t>Seznamte žáky s pravidly bezpečného používání internetu. Prohlédněte s žáky internetové zdroje, pomozte jim s výběrem.</a:t>
            </a:r>
          </a:p>
          <a:p>
            <a:r>
              <a:rPr lang="cs-CZ" dirty="0">
                <a:latin typeface="Arial" panose="020B0604020202020204" pitchFamily="34" charset="0"/>
                <a:cs typeface="Arial" panose="020B0604020202020204" pitchFamily="34" charset="0"/>
              </a:rPr>
              <a:t>První část projektu, tj. prezentace, by měli žáci zcela nebo zčásti zpracovat během vyučování ve škole. Učitel by měl oběma skupinám pomoci při vypracování pracovního plánu, který usnadní řádné zhotovení projektu.</a:t>
            </a:r>
          </a:p>
          <a:p>
            <a:pPr algn="just"/>
            <a:r>
              <a:rPr lang="cs-CZ" dirty="0">
                <a:latin typeface="Arial" panose="020B0604020202020204" pitchFamily="34" charset="0"/>
                <a:cs typeface="Arial" panose="020B0604020202020204" pitchFamily="34" charset="0"/>
              </a:rPr>
              <a:t>Individuální práci žáci dělají doma nebo na internátě.</a:t>
            </a:r>
          </a:p>
          <a:p>
            <a:pPr marL="0" indent="0" algn="just">
              <a:buNone/>
            </a:pPr>
            <a:endParaRPr lang="cs-CZ" dirty="0"/>
          </a:p>
          <a:p>
            <a:endParaRPr lang="cs-CZ" dirty="0"/>
          </a:p>
        </p:txBody>
      </p:sp>
    </p:spTree>
    <p:extLst>
      <p:ext uri="{BB962C8B-B14F-4D97-AF65-F5344CB8AC3E}">
        <p14:creationId xmlns:p14="http://schemas.microsoft.com/office/powerpoint/2010/main" val="395007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01565" y="2668368"/>
            <a:ext cx="10515600" cy="1325563"/>
          </a:xfrm>
        </p:spPr>
        <p:txBody>
          <a:bodyPr/>
          <a:lstStyle/>
          <a:p>
            <a:r>
              <a:rPr lang="cs-CZ" b="1" dirty="0">
                <a:latin typeface="Arial" panose="020B0604020202020204" pitchFamily="34" charset="0"/>
                <a:cs typeface="Arial" panose="020B0604020202020204" pitchFamily="34" charset="0"/>
              </a:rPr>
              <a:t>MANUÁL PRO UČITELE</a:t>
            </a:r>
            <a:endParaRPr lang="cs-CZ" dirty="0"/>
          </a:p>
        </p:txBody>
      </p:sp>
      <p:sp>
        <p:nvSpPr>
          <p:cNvPr id="3" name="Zástupný symbol pro obsah 2"/>
          <p:cNvSpPr>
            <a:spLocks noGrp="1"/>
          </p:cNvSpPr>
          <p:nvPr>
            <p:ph idx="1"/>
          </p:nvPr>
        </p:nvSpPr>
        <p:spPr>
          <a:xfrm>
            <a:off x="701565" y="3491011"/>
            <a:ext cx="10515600" cy="2613956"/>
          </a:xfrm>
        </p:spPr>
        <p:txBody>
          <a:bodyPr>
            <a:normAutofit fontScale="77500" lnSpcReduction="20000"/>
          </a:bodyPr>
          <a:lstStyle/>
          <a:p>
            <a:endParaRPr lang="cs-CZ" altLang="cs-CZ" dirty="0">
              <a:solidFill>
                <a:srgbClr val="000000"/>
              </a:solidFill>
              <a:latin typeface="Arial" panose="020B0604020202020204" pitchFamily="34" charset="0"/>
              <a:cs typeface="Arial" panose="020B0604020202020204" pitchFamily="34" charset="0"/>
            </a:endParaRPr>
          </a:p>
          <a:p>
            <a:r>
              <a:rPr lang="cs-CZ" altLang="cs-CZ" dirty="0">
                <a:solidFill>
                  <a:srgbClr val="000000"/>
                </a:solidFill>
                <a:latin typeface="Arial" panose="020B0604020202020204" pitchFamily="34" charset="0"/>
                <a:cs typeface="Arial" panose="020B0604020202020204" pitchFamily="34" charset="0"/>
              </a:rPr>
              <a:t>Při</a:t>
            </a:r>
            <a:r>
              <a:rPr lang="en-US" altLang="cs-CZ" dirty="0">
                <a:solidFill>
                  <a:srgbClr val="000000"/>
                </a:solidFill>
                <a:latin typeface="Arial" panose="020B0604020202020204" pitchFamily="34" charset="0"/>
                <a:cs typeface="Arial" panose="020B0604020202020204" pitchFamily="34" charset="0"/>
              </a:rPr>
              <a:t> hodnocení výtvarn</a:t>
            </a:r>
            <a:r>
              <a:rPr lang="cs-CZ" altLang="cs-CZ" dirty="0">
                <a:solidFill>
                  <a:srgbClr val="000000"/>
                </a:solidFill>
                <a:latin typeface="Arial" panose="020B0604020202020204" pitchFamily="34" charset="0"/>
                <a:cs typeface="Arial" panose="020B0604020202020204" pitchFamily="34" charset="0"/>
              </a:rPr>
              <a:t>é</a:t>
            </a:r>
            <a:r>
              <a:rPr lang="en-US" altLang="cs-CZ" dirty="0">
                <a:solidFill>
                  <a:srgbClr val="000000"/>
                </a:solidFill>
                <a:latin typeface="Arial" panose="020B0604020202020204" pitchFamily="34" charset="0"/>
                <a:cs typeface="Arial" panose="020B0604020202020204" pitchFamily="34" charset="0"/>
              </a:rPr>
              <a:t> činností u </a:t>
            </a:r>
            <a:r>
              <a:rPr lang="en-US" altLang="cs-CZ" dirty="0" err="1">
                <a:solidFill>
                  <a:srgbClr val="000000"/>
                </a:solidFill>
                <a:latin typeface="Arial" panose="020B0604020202020204" pitchFamily="34" charset="0"/>
                <a:cs typeface="Arial" panose="020B0604020202020204" pitchFamily="34" charset="0"/>
              </a:rPr>
              <a:t>žáků</a:t>
            </a:r>
            <a:r>
              <a:rPr lang="en-US" altLang="cs-CZ" dirty="0">
                <a:solidFill>
                  <a:srgbClr val="000000"/>
                </a:solidFill>
                <a:latin typeface="Arial" panose="020B0604020202020204" pitchFamily="34" charset="0"/>
                <a:cs typeface="Arial" panose="020B0604020202020204" pitchFamily="34" charset="0"/>
              </a:rPr>
              <a:t> s </a:t>
            </a:r>
            <a:r>
              <a:rPr lang="en-US" altLang="cs-CZ" dirty="0" err="1">
                <a:solidFill>
                  <a:srgbClr val="000000"/>
                </a:solidFill>
                <a:latin typeface="Arial" panose="020B0604020202020204" pitchFamily="34" charset="0"/>
                <a:cs typeface="Arial" panose="020B0604020202020204" pitchFamily="34" charset="0"/>
              </a:rPr>
              <a:t>jiným</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postižením</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přihlédne</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učitel</a:t>
            </a:r>
            <a:r>
              <a:rPr lang="en-US" altLang="cs-CZ" dirty="0">
                <a:solidFill>
                  <a:srgbClr val="000000"/>
                </a:solidFill>
                <a:latin typeface="Arial" panose="020B0604020202020204" pitchFamily="34" charset="0"/>
                <a:cs typeface="Arial" panose="020B0604020202020204" pitchFamily="34" charset="0"/>
              </a:rPr>
              <a:t> k </a:t>
            </a:r>
            <a:r>
              <a:rPr lang="en-US" altLang="cs-CZ" dirty="0" err="1">
                <a:solidFill>
                  <a:srgbClr val="000000"/>
                </a:solidFill>
                <a:latin typeface="Arial" panose="020B0604020202020204" pitchFamily="34" charset="0"/>
                <a:cs typeface="Arial" panose="020B0604020202020204" pitchFamily="34" charset="0"/>
              </a:rPr>
              <a:t>jejich</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nasazení</a:t>
            </a:r>
            <a:r>
              <a:rPr lang="cs-CZ" altLang="cs-CZ" dirty="0">
                <a:solidFill>
                  <a:srgbClr val="000000"/>
                </a:solidFill>
                <a:latin typeface="Arial" panose="020B0604020202020204" pitchFamily="34" charset="0"/>
                <a:cs typeface="Arial" panose="020B0604020202020204" pitchFamily="34" charset="0"/>
              </a:rPr>
              <a:t> a angažovanosti.</a:t>
            </a:r>
            <a:endParaRPr lang="en-US" altLang="cs-CZ" dirty="0">
              <a:solidFill>
                <a:srgbClr val="000000"/>
              </a:solidFill>
              <a:latin typeface="Arial" panose="020B0604020202020204" pitchFamily="34" charset="0"/>
              <a:cs typeface="Arial" panose="020B0604020202020204" pitchFamily="34" charset="0"/>
            </a:endParaRPr>
          </a:p>
          <a:p>
            <a:r>
              <a:rPr lang="en-US" altLang="cs-CZ" dirty="0">
                <a:solidFill>
                  <a:srgbClr val="000000"/>
                </a:solidFill>
                <a:latin typeface="Arial" panose="020B0604020202020204" pitchFamily="34" charset="0"/>
                <a:cs typeface="Arial" panose="020B0604020202020204" pitchFamily="34" charset="0"/>
              </a:rPr>
              <a:t>U </a:t>
            </a:r>
            <a:r>
              <a:rPr lang="en-US" altLang="cs-CZ" dirty="0" err="1">
                <a:solidFill>
                  <a:srgbClr val="000000"/>
                </a:solidFill>
                <a:latin typeface="Arial" panose="020B0604020202020204" pitchFamily="34" charset="0"/>
                <a:cs typeface="Arial" panose="020B0604020202020204" pitchFamily="34" charset="0"/>
              </a:rPr>
              <a:t>početnějších</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tříd</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lze</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skupiny</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dále</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rozdělit</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např</a:t>
            </a:r>
            <a:r>
              <a:rPr lang="en-US" altLang="cs-CZ" dirty="0">
                <a:solidFill>
                  <a:srgbClr val="000000"/>
                </a:solidFill>
                <a:latin typeface="Arial" panose="020B0604020202020204" pitchFamily="34" charset="0"/>
                <a:cs typeface="Arial" panose="020B0604020202020204" pitchFamily="34" charset="0"/>
              </a:rPr>
              <a:t>. </a:t>
            </a:r>
            <a:r>
              <a:rPr lang="cs-CZ" altLang="cs-CZ" dirty="0">
                <a:solidFill>
                  <a:srgbClr val="000000"/>
                </a:solidFill>
                <a:latin typeface="Arial" panose="020B0604020202020204" pitchFamily="34" charset="0"/>
                <a:cs typeface="Arial" panose="020B0604020202020204" pitchFamily="34" charset="0"/>
              </a:rPr>
              <a:t>na víc </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prezentac</a:t>
            </a:r>
            <a:r>
              <a:rPr lang="cs-CZ" altLang="cs-CZ" dirty="0">
                <a:solidFill>
                  <a:srgbClr val="000000"/>
                </a:solidFill>
                <a:latin typeface="Arial" panose="020B0604020202020204" pitchFamily="34" charset="0"/>
                <a:cs typeface="Arial" panose="020B0604020202020204" pitchFamily="34" charset="0"/>
              </a:rPr>
              <a:t>í</a:t>
            </a:r>
            <a:r>
              <a:rPr lang="en-US" altLang="cs-CZ" dirty="0">
                <a:solidFill>
                  <a:srgbClr val="000000"/>
                </a:solidFill>
                <a:latin typeface="Arial" panose="020B0604020202020204" pitchFamily="34" charset="0"/>
                <a:cs typeface="Arial" panose="020B0604020202020204" pitchFamily="34" charset="0"/>
              </a:rPr>
              <a:t>, </a:t>
            </a:r>
            <a:r>
              <a:rPr lang="cs-CZ" altLang="cs-CZ" dirty="0">
                <a:solidFill>
                  <a:srgbClr val="000000"/>
                </a:solidFill>
                <a:latin typeface="Arial" panose="020B0604020202020204" pitchFamily="34" charset="0"/>
                <a:cs typeface="Arial" panose="020B0604020202020204" pitchFamily="34" charset="0"/>
              </a:rPr>
              <a:t>žáci vypracují</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dva</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plakáty</a:t>
            </a:r>
            <a:r>
              <a:rPr lang="en-US" altLang="cs-CZ" dirty="0">
                <a:solidFill>
                  <a:srgbClr val="000000"/>
                </a:solidFill>
                <a:latin typeface="Arial" panose="020B0604020202020204" pitchFamily="34" charset="0"/>
                <a:cs typeface="Arial" panose="020B0604020202020204" pitchFamily="34" charset="0"/>
              </a:rPr>
              <a:t>).</a:t>
            </a:r>
            <a:endParaRPr lang="cs-CZ" altLang="cs-CZ" dirty="0">
              <a:solidFill>
                <a:srgbClr val="000000"/>
              </a:solidFill>
              <a:latin typeface="Arial" panose="020B0604020202020204" pitchFamily="34" charset="0"/>
              <a:cs typeface="Arial" panose="020B0604020202020204" pitchFamily="34" charset="0"/>
            </a:endParaRPr>
          </a:p>
          <a:p>
            <a:r>
              <a:rPr lang="cs-CZ" altLang="cs-CZ" dirty="0">
                <a:solidFill>
                  <a:srgbClr val="000000"/>
                </a:solidFill>
                <a:latin typeface="Arial" panose="020B0604020202020204" pitchFamily="34" charset="0"/>
                <a:cs typeface="Arial" panose="020B0604020202020204" pitchFamily="34" charset="0"/>
              </a:rPr>
              <a:t>P</a:t>
            </a:r>
            <a:r>
              <a:rPr lang="en-US" altLang="cs-CZ" dirty="0" err="1">
                <a:solidFill>
                  <a:srgbClr val="000000"/>
                </a:solidFill>
                <a:latin typeface="Arial" panose="020B0604020202020204" pitchFamily="34" charset="0"/>
                <a:cs typeface="Arial" panose="020B0604020202020204" pitchFamily="34" charset="0"/>
              </a:rPr>
              <a:t>lakát</a:t>
            </a:r>
            <a:r>
              <a:rPr lang="en-US" altLang="cs-CZ" dirty="0">
                <a:solidFill>
                  <a:srgbClr val="000000"/>
                </a:solidFill>
                <a:latin typeface="Arial" panose="020B0604020202020204" pitchFamily="34" charset="0"/>
                <a:cs typeface="Arial" panose="020B0604020202020204" pitchFamily="34" charset="0"/>
              </a:rPr>
              <a:t> se </a:t>
            </a:r>
            <a:r>
              <a:rPr lang="en-US" altLang="cs-CZ" dirty="0" err="1">
                <a:solidFill>
                  <a:srgbClr val="000000"/>
                </a:solidFill>
                <a:latin typeface="Arial" panose="020B0604020202020204" pitchFamily="34" charset="0"/>
                <a:cs typeface="Arial" panose="020B0604020202020204" pitchFamily="34" charset="0"/>
              </a:rPr>
              <a:t>po</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ukončení</a:t>
            </a:r>
            <a:r>
              <a:rPr lang="en-US" altLang="cs-CZ" dirty="0">
                <a:solidFill>
                  <a:srgbClr val="000000"/>
                </a:solidFill>
                <a:latin typeface="Arial" panose="020B0604020202020204" pitchFamily="34" charset="0"/>
                <a:cs typeface="Arial" panose="020B0604020202020204" pitchFamily="34" charset="0"/>
              </a:rPr>
              <a:t> WQ </a:t>
            </a:r>
            <a:r>
              <a:rPr lang="en-US" altLang="cs-CZ" dirty="0" err="1">
                <a:solidFill>
                  <a:srgbClr val="000000"/>
                </a:solidFill>
                <a:latin typeface="Arial" panose="020B0604020202020204" pitchFamily="34" charset="0"/>
                <a:cs typeface="Arial" panose="020B0604020202020204" pitchFamily="34" charset="0"/>
              </a:rPr>
              <a:t>pověsí</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ve</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škole</a:t>
            </a:r>
            <a:r>
              <a:rPr lang="en-US" altLang="cs-CZ" dirty="0">
                <a:solidFill>
                  <a:srgbClr val="000000"/>
                </a:solidFill>
                <a:latin typeface="Arial" panose="020B0604020202020204" pitchFamily="34" charset="0"/>
                <a:cs typeface="Arial" panose="020B0604020202020204" pitchFamily="34" charset="0"/>
              </a:rPr>
              <a:t> a bud</a:t>
            </a:r>
            <a:r>
              <a:rPr lang="cs-CZ" altLang="cs-CZ" dirty="0">
                <a:solidFill>
                  <a:srgbClr val="000000"/>
                </a:solidFill>
                <a:latin typeface="Arial" panose="020B0604020202020204" pitchFamily="34" charset="0"/>
                <a:cs typeface="Arial" panose="020B0604020202020204" pitchFamily="34" charset="0"/>
              </a:rPr>
              <a:t>e</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sloužit</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jako</a:t>
            </a:r>
            <a:r>
              <a:rPr lang="en-US" altLang="cs-CZ" dirty="0">
                <a:solidFill>
                  <a:srgbClr val="000000"/>
                </a:solidFill>
                <a:latin typeface="Arial" panose="020B0604020202020204" pitchFamily="34" charset="0"/>
                <a:cs typeface="Arial" panose="020B0604020202020204" pitchFamily="34" charset="0"/>
              </a:rPr>
              <a:t> </a:t>
            </a:r>
            <a:r>
              <a:rPr lang="en-US" altLang="cs-CZ" dirty="0" err="1">
                <a:solidFill>
                  <a:srgbClr val="000000"/>
                </a:solidFill>
                <a:latin typeface="Arial" panose="020B0604020202020204" pitchFamily="34" charset="0"/>
                <a:cs typeface="Arial" panose="020B0604020202020204" pitchFamily="34" charset="0"/>
              </a:rPr>
              <a:t>pomůck</a:t>
            </a:r>
            <a:r>
              <a:rPr lang="cs-CZ" altLang="cs-CZ" dirty="0">
                <a:solidFill>
                  <a:srgbClr val="000000"/>
                </a:solidFill>
                <a:latin typeface="Arial" panose="020B0604020202020204" pitchFamily="34" charset="0"/>
                <a:cs typeface="Arial" panose="020B0604020202020204" pitchFamily="34" charset="0"/>
              </a:rPr>
              <a:t>a</a:t>
            </a:r>
            <a:r>
              <a:rPr lang="en-US" altLang="cs-CZ" dirty="0">
                <a:solidFill>
                  <a:srgbClr val="000000"/>
                </a:solidFill>
                <a:latin typeface="Arial" panose="020B0604020202020204" pitchFamily="34" charset="0"/>
                <a:cs typeface="Arial" panose="020B0604020202020204" pitchFamily="34" charset="0"/>
              </a:rPr>
              <a:t> pro </a:t>
            </a:r>
            <a:r>
              <a:rPr lang="en-US" altLang="cs-CZ" dirty="0" err="1">
                <a:solidFill>
                  <a:srgbClr val="000000"/>
                </a:solidFill>
                <a:latin typeface="Arial" panose="020B0604020202020204" pitchFamily="34" charset="0"/>
                <a:cs typeface="Arial" panose="020B0604020202020204" pitchFamily="34" charset="0"/>
              </a:rPr>
              <a:t>výuku</a:t>
            </a:r>
            <a:r>
              <a:rPr lang="en-US" altLang="cs-CZ" dirty="0">
                <a:solidFill>
                  <a:srgbClr val="000000"/>
                </a:solidFill>
                <a:latin typeface="Arial" panose="020B0604020202020204" pitchFamily="34" charset="0"/>
                <a:cs typeface="Arial" panose="020B0604020202020204" pitchFamily="34" charset="0"/>
              </a:rPr>
              <a:t>.</a:t>
            </a:r>
          </a:p>
          <a:p>
            <a:r>
              <a:rPr lang="cs-CZ" dirty="0">
                <a:latin typeface="Arial" panose="020B0604020202020204" pitchFamily="34" charset="0"/>
                <a:cs typeface="Arial" panose="020B0604020202020204" pitchFamily="34" charset="0"/>
              </a:rPr>
              <a:t>Vyčleňte na projekt 4 týdny (včetně prezentace projektu). </a:t>
            </a:r>
          </a:p>
          <a:p>
            <a:endParaRPr lang="en-US" altLang="cs-CZ" dirty="0">
              <a:solidFill>
                <a:srgbClr val="000000"/>
              </a:solidFill>
              <a:latin typeface="Arial" panose="020B0604020202020204" pitchFamily="34" charset="0"/>
              <a:cs typeface="Arial" panose="020B0604020202020204" pitchFamily="34" charset="0"/>
            </a:endParaRPr>
          </a:p>
          <a:p>
            <a:pPr marL="0" indent="0">
              <a:buNone/>
            </a:pPr>
            <a:endParaRPr lang="cs-CZ" dirty="0">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xmlns="" id="{FDE994C1-4A78-4FAA-AD04-62A4D5C3B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79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tx2"/>
                </a:solidFill>
                <a:latin typeface="Arial" panose="020B0604020202020204" pitchFamily="34" charset="0"/>
                <a:cs typeface="Arial" panose="020B0604020202020204" pitchFamily="34" charset="0"/>
              </a:rPr>
              <a:t>Úvod</a:t>
            </a:r>
          </a:p>
        </p:txBody>
      </p:sp>
      <p:sp>
        <p:nvSpPr>
          <p:cNvPr id="3" name="Zástupný symbol pro obsah 2"/>
          <p:cNvSpPr>
            <a:spLocks noGrp="1"/>
          </p:cNvSpPr>
          <p:nvPr>
            <p:ph idx="1"/>
          </p:nvPr>
        </p:nvSpPr>
        <p:spPr>
          <a:xfrm>
            <a:off x="838200" y="1460810"/>
            <a:ext cx="10515600" cy="4716153"/>
          </a:xfrm>
        </p:spPr>
        <p:txBody>
          <a:bodyPr/>
          <a:lstStyle/>
          <a:p>
            <a:pPr marL="0" indent="0">
              <a:buNone/>
            </a:pPr>
            <a:r>
              <a:rPr lang="cs-CZ" dirty="0">
                <a:latin typeface="Arial" panose="020B0604020202020204" pitchFamily="34" charset="0"/>
                <a:cs typeface="Arial" panose="020B0604020202020204" pitchFamily="34" charset="0"/>
              </a:rPr>
              <a:t>Noční obloha v nás vždy vyvolávala pocity záhady a tajemna. </a:t>
            </a:r>
          </a:p>
          <a:p>
            <a:pPr marL="0" indent="0">
              <a:buNone/>
            </a:pPr>
            <a:r>
              <a:rPr lang="cs-CZ" dirty="0">
                <a:latin typeface="Arial" panose="020B0604020202020204" pitchFamily="34" charset="0"/>
                <a:cs typeface="Arial" panose="020B0604020202020204" pitchFamily="34" charset="0"/>
              </a:rPr>
              <a:t>Co je vesmír?</a:t>
            </a:r>
          </a:p>
          <a:p>
            <a:pPr marL="0" indent="0">
              <a:buNone/>
            </a:pPr>
            <a:r>
              <a:rPr lang="cs-CZ" dirty="0">
                <a:latin typeface="Arial" panose="020B0604020202020204" pitchFamily="34" charset="0"/>
                <a:cs typeface="Arial" panose="020B0604020202020204" pitchFamily="34" charset="0"/>
              </a:rPr>
              <a:t>Vesmír je vše, co existuje – hmota, prostor, energie a čas.</a:t>
            </a:r>
          </a:p>
          <a:p>
            <a:pPr marL="0" indent="0">
              <a:buNone/>
            </a:pPr>
            <a:r>
              <a:rPr lang="cs-CZ" dirty="0">
                <a:latin typeface="Arial" panose="020B0604020202020204" pitchFamily="34" charset="0"/>
                <a:cs typeface="Arial" panose="020B0604020202020204" pitchFamily="34" charset="0"/>
              </a:rPr>
              <a:t>Jsou to všechny hvězdy, planety a další objekty ve vesmíru.</a:t>
            </a:r>
          </a:p>
          <a:p>
            <a:pPr marL="0" indent="0">
              <a:buNone/>
            </a:pPr>
            <a:endParaRPr lang="cs-CZ" dirty="0"/>
          </a:p>
          <a:p>
            <a:pPr marL="0" indent="0">
              <a:buNone/>
            </a:pPr>
            <a:endParaRPr lang="cs-CZ" dirty="0"/>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520360"/>
            <a:ext cx="4715641"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583298"/>
            <a:ext cx="44132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7430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ZADÁNÍ</a:t>
            </a:r>
          </a:p>
        </p:txBody>
      </p:sp>
      <p:sp>
        <p:nvSpPr>
          <p:cNvPr id="3" name="Zástupný symbol pro obsah 2"/>
          <p:cNvSpPr>
            <a:spLocks noGrp="1"/>
          </p:cNvSpPr>
          <p:nvPr>
            <p:ph idx="1"/>
          </p:nvPr>
        </p:nvSpPr>
        <p:spPr/>
        <p:txBody>
          <a:bodyPr>
            <a:normAutofit/>
          </a:bodyPr>
          <a:lstStyle/>
          <a:p>
            <a:pPr marL="0" indent="0">
              <a:buNone/>
            </a:pPr>
            <a:r>
              <a:rPr lang="cs-CZ" sz="2000" dirty="0">
                <a:latin typeface="Arial" panose="020B0604020202020204" pitchFamily="34" charset="0"/>
                <a:cs typeface="Arial" panose="020B0604020202020204" pitchFamily="34" charset="0"/>
              </a:rPr>
              <a:t>Připravíte prezentaci v PowerPointu, která bude obsahovat informace o hvězdách a galaxiích. </a:t>
            </a:r>
          </a:p>
          <a:p>
            <a:pPr marL="0" indent="0">
              <a:lnSpc>
                <a:spcPct val="100000"/>
              </a:lnSpc>
              <a:spcBef>
                <a:spcPts val="800"/>
              </a:spcBef>
              <a:spcAft>
                <a:spcPct val="0"/>
              </a:spcAft>
              <a:buClr>
                <a:srgbClr val="FFFFFF"/>
              </a:buClr>
              <a:buSzPct val="45000"/>
              <a:buNone/>
            </a:pPr>
            <a:r>
              <a:rPr lang="cs-CZ" sz="2000" dirty="0">
                <a:latin typeface="Arial" panose="020B0604020202020204" pitchFamily="34" charset="0"/>
                <a:cs typeface="Arial" panose="020B0604020202020204" pitchFamily="34" charset="0"/>
              </a:rPr>
              <a:t>Hvězdy </a:t>
            </a:r>
            <a:r>
              <a:rPr lang="cs-CZ" altLang="cs-CZ" sz="2000" i="1" dirty="0">
                <a:latin typeface="Arial" panose="020B0604020202020204" pitchFamily="34" charset="0"/>
                <a:cs typeface="Arial" panose="020B0604020202020204" pitchFamily="34" charset="0"/>
              </a:rPr>
              <a:t>– životní cyklus hvězd, vznik hvězd, vnitřní stavba hvězd.</a:t>
            </a:r>
          </a:p>
          <a:p>
            <a:pPr marL="0" indent="0">
              <a:lnSpc>
                <a:spcPct val="100000"/>
              </a:lnSpc>
              <a:spcBef>
                <a:spcPts val="800"/>
              </a:spcBef>
              <a:spcAft>
                <a:spcPct val="0"/>
              </a:spcAft>
              <a:buClr>
                <a:srgbClr val="FFFFFF"/>
              </a:buClr>
              <a:buSzPct val="45000"/>
              <a:buNone/>
            </a:pPr>
            <a:r>
              <a:rPr lang="cs-CZ" sz="2000" dirty="0">
                <a:latin typeface="Arial" panose="020B0604020202020204" pitchFamily="34" charset="0"/>
                <a:cs typeface="Arial" panose="020B0604020202020204" pitchFamily="34" charset="0"/>
              </a:rPr>
              <a:t>Galaxie  </a:t>
            </a:r>
            <a:r>
              <a:rPr lang="cs-CZ" altLang="cs-CZ" sz="2000" i="1" dirty="0">
                <a:latin typeface="Arial" panose="020B0604020202020204" pitchFamily="34" charset="0"/>
                <a:cs typeface="Arial" panose="020B0604020202020204" pitchFamily="34" charset="0"/>
              </a:rPr>
              <a:t>- typy galaxií, vznik galaxií, Mléčná dráha.</a:t>
            </a:r>
          </a:p>
          <a:p>
            <a:pPr marL="0" indent="0">
              <a:buNone/>
            </a:pPr>
            <a:endParaRPr lang="cs-CZ" sz="2000" dirty="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Prohlédněte si knížky, fotografie a obrázky týkající se vesmíru. Analyzujte shromážděné materiály, porovnejte je s materiály, které zpracovali jiní členové skupiny. </a:t>
            </a:r>
          </a:p>
          <a:p>
            <a:pPr marL="0" indent="0" algn="just">
              <a:buNone/>
            </a:pPr>
            <a:r>
              <a:rPr lang="cs-CZ" sz="2000" dirty="0">
                <a:latin typeface="Arial" panose="020B0604020202020204" pitchFamily="34" charset="0"/>
                <a:cs typeface="Arial" panose="020B0604020202020204" pitchFamily="34" charset="0"/>
              </a:rPr>
              <a:t>Prezentujte shromážděné informace, ilustrace, fotografie druhé skupině. Porovnejte je, proveďte selekci shromážděných materiálů, doplňte je a vypracujte prezentace, které nakonec budou sloučeny do jedné. </a:t>
            </a:r>
          </a:p>
          <a:p>
            <a:pPr marL="0" indent="0">
              <a:buNone/>
            </a:pPr>
            <a:r>
              <a:rPr lang="cs-CZ" sz="2000" dirty="0">
                <a:latin typeface="Arial" panose="020B0604020202020204" pitchFamily="34" charset="0"/>
                <a:cs typeface="Arial" panose="020B0604020202020204" pitchFamily="34" charset="0"/>
              </a:rPr>
              <a:t>Vytvořte plakát prezentující naši Galaxii, vytvořte jej libovolnými výtvarnými technikami na kartonu formátu A1. Pamatujte na estetický vzhled plakátu. </a:t>
            </a:r>
          </a:p>
          <a:p>
            <a:pPr marL="0" indent="0">
              <a:buNone/>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23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latin typeface="Arial" panose="020B0604020202020204" pitchFamily="34" charset="0"/>
                <a:cs typeface="Arial" panose="020B0604020202020204" pitchFamily="34" charset="0"/>
              </a:rPr>
              <a:t>PROCES</a:t>
            </a:r>
            <a:br>
              <a:rPr lang="cs-CZ" b="1" dirty="0">
                <a:latin typeface="Arial" panose="020B0604020202020204" pitchFamily="34" charset="0"/>
                <a:cs typeface="Arial" panose="020B0604020202020204" pitchFamily="34" charset="0"/>
              </a:rPr>
            </a:br>
            <a:r>
              <a:rPr lang="cs-CZ" sz="2700" dirty="0">
                <a:latin typeface="Arial" panose="020B0604020202020204" pitchFamily="34" charset="0"/>
                <a:cs typeface="Arial" panose="020B0604020202020204" pitchFamily="34" charset="0"/>
              </a:rPr>
              <a:t>Rozdělte se do dvou skupin, každá skupina zpracuje jinou problematiku, kterou představí v prezentaci složené z fotografií a textu.</a:t>
            </a:r>
            <a:endParaRPr lang="cs-CZ" sz="2700" b="1" dirty="0">
              <a:latin typeface="Arial" panose="020B0604020202020204" pitchFamily="34" charset="0"/>
              <a:cs typeface="Arial" panose="020B0604020202020204" pitchFamily="34" charset="0"/>
            </a:endParaRPr>
          </a:p>
        </p:txBody>
      </p:sp>
      <p:sp>
        <p:nvSpPr>
          <p:cNvPr id="3" name="Zástupný symbol pro obsah 2"/>
          <p:cNvSpPr>
            <a:spLocks noGrp="1"/>
          </p:cNvSpPr>
          <p:nvPr>
            <p:ph sz="half" idx="1"/>
          </p:nvPr>
        </p:nvSpPr>
        <p:spPr>
          <a:xfrm>
            <a:off x="838200" y="2040673"/>
            <a:ext cx="5181600" cy="4136290"/>
          </a:xfrm>
        </p:spPr>
        <p:txBody>
          <a:bodyPr/>
          <a:lstStyle/>
          <a:p>
            <a:pPr marL="514350" indent="-514350">
              <a:buAutoNum type="arabicPeriod"/>
            </a:pPr>
            <a:r>
              <a:rPr lang="cs-CZ" b="1" dirty="0">
                <a:latin typeface="Arial" panose="020B0604020202020204" pitchFamily="34" charset="0"/>
                <a:cs typeface="Arial" panose="020B0604020202020204" pitchFamily="34" charset="0"/>
              </a:rPr>
              <a:t>skupina</a:t>
            </a:r>
          </a:p>
          <a:p>
            <a:pPr marL="0" indent="0">
              <a:buNone/>
            </a:pPr>
            <a:endParaRPr lang="cs-CZ" b="1" dirty="0">
              <a:latin typeface="Arial" panose="020B0604020202020204" pitchFamily="34" charset="0"/>
              <a:cs typeface="Arial" panose="020B0604020202020204" pitchFamily="34" charset="0"/>
            </a:endParaRPr>
          </a:p>
          <a:p>
            <a:pPr marL="0" indent="0">
              <a:buNone/>
            </a:pPr>
            <a:r>
              <a:rPr lang="cs-CZ" u="sng" dirty="0">
                <a:latin typeface="Arial" panose="020B0604020202020204" pitchFamily="34" charset="0"/>
                <a:cs typeface="Arial" panose="020B0604020202020204" pitchFamily="34" charset="0"/>
              </a:rPr>
              <a:t>Hvězdy</a:t>
            </a:r>
            <a:r>
              <a:rPr lang="cs-CZ" dirty="0">
                <a:latin typeface="Arial" panose="020B0604020202020204" pitchFamily="34" charset="0"/>
                <a:cs typeface="Arial" panose="020B0604020202020204" pitchFamily="34" charset="0"/>
              </a:rPr>
              <a:t> </a:t>
            </a:r>
            <a:endParaRPr lang="cs-CZ" u="sng" dirty="0">
              <a:latin typeface="Arial" panose="020B0604020202020204" pitchFamily="34" charset="0"/>
              <a:cs typeface="Arial" panose="020B0604020202020204" pitchFamily="34" charset="0"/>
            </a:endParaRPr>
          </a:p>
          <a:p>
            <a:pPr marL="0" indent="0">
              <a:buNone/>
            </a:pPr>
            <a:r>
              <a:rPr lang="cs-CZ" altLang="cs-CZ" i="1" dirty="0">
                <a:latin typeface="Arial" panose="020B0604020202020204" pitchFamily="34" charset="0"/>
                <a:cs typeface="Arial" panose="020B0604020202020204" pitchFamily="34" charset="0"/>
              </a:rPr>
              <a:t>– životní cyklus hvězd</a:t>
            </a:r>
          </a:p>
          <a:p>
            <a:pPr>
              <a:buFontTx/>
              <a:buChar char="-"/>
            </a:pPr>
            <a:r>
              <a:rPr lang="cs-CZ" altLang="cs-CZ" i="1" dirty="0">
                <a:latin typeface="Arial" panose="020B0604020202020204" pitchFamily="34" charset="0"/>
                <a:cs typeface="Arial" panose="020B0604020202020204" pitchFamily="34" charset="0"/>
              </a:rPr>
              <a:t>vznik hvězd</a:t>
            </a:r>
          </a:p>
          <a:p>
            <a:pPr>
              <a:buFontTx/>
              <a:buChar char="-"/>
            </a:pPr>
            <a:r>
              <a:rPr lang="cs-CZ" altLang="cs-CZ" i="1" dirty="0">
                <a:latin typeface="Arial" panose="020B0604020202020204" pitchFamily="34" charset="0"/>
                <a:cs typeface="Arial" panose="020B0604020202020204" pitchFamily="34" charset="0"/>
              </a:rPr>
              <a:t>vnitřní stavba hvězd</a:t>
            </a:r>
          </a:p>
          <a:p>
            <a:pPr>
              <a:buFontTx/>
              <a:buChar char="-"/>
            </a:pPr>
            <a:r>
              <a:rPr lang="cs-CZ" altLang="cs-CZ" i="1" dirty="0">
                <a:latin typeface="Arial" panose="020B0604020202020204" pitchFamily="34" charset="0"/>
                <a:cs typeface="Arial" panose="020B0604020202020204" pitchFamily="34" charset="0"/>
              </a:rPr>
              <a:t>hvězdy hlavní posloupnosti</a:t>
            </a:r>
          </a:p>
          <a:p>
            <a:pPr marL="0" indent="0">
              <a:buNone/>
            </a:pPr>
            <a:endParaRPr lang="cs-CZ" b="1" dirty="0">
              <a:latin typeface="Arial" panose="020B0604020202020204" pitchFamily="34" charset="0"/>
              <a:cs typeface="Arial" panose="020B0604020202020204" pitchFamily="34" charset="0"/>
            </a:endParaRPr>
          </a:p>
        </p:txBody>
      </p:sp>
      <p:sp>
        <p:nvSpPr>
          <p:cNvPr id="4" name="Zástupný symbol pro obsah 3"/>
          <p:cNvSpPr>
            <a:spLocks noGrp="1"/>
          </p:cNvSpPr>
          <p:nvPr>
            <p:ph sz="half" idx="2"/>
          </p:nvPr>
        </p:nvSpPr>
        <p:spPr>
          <a:xfrm>
            <a:off x="6172200" y="2040673"/>
            <a:ext cx="5181600" cy="4136290"/>
          </a:xfrm>
        </p:spPr>
        <p:txBody>
          <a:bodyPr/>
          <a:lstStyle/>
          <a:p>
            <a:pPr marL="0" indent="0">
              <a:buNone/>
            </a:pPr>
            <a:r>
              <a:rPr lang="cs-CZ" b="1" dirty="0">
                <a:latin typeface="Arial" panose="020B0604020202020204" pitchFamily="34" charset="0"/>
                <a:cs typeface="Arial" panose="020B0604020202020204" pitchFamily="34" charset="0"/>
              </a:rPr>
              <a:t>2. skupina</a:t>
            </a:r>
          </a:p>
          <a:p>
            <a:pPr marL="0" indent="0">
              <a:buNone/>
            </a:pPr>
            <a:endParaRPr lang="cs-CZ" b="1" dirty="0">
              <a:latin typeface="Arial" panose="020B0604020202020204" pitchFamily="34" charset="0"/>
              <a:cs typeface="Arial" panose="020B0604020202020204" pitchFamily="34" charset="0"/>
            </a:endParaRPr>
          </a:p>
          <a:p>
            <a:pPr marL="0" indent="0">
              <a:buNone/>
            </a:pPr>
            <a:r>
              <a:rPr lang="cs-CZ" u="sng" dirty="0">
                <a:latin typeface="Arial" panose="020B0604020202020204" pitchFamily="34" charset="0"/>
                <a:cs typeface="Arial" panose="020B0604020202020204" pitchFamily="34" charset="0"/>
              </a:rPr>
              <a:t>Galaxie </a:t>
            </a:r>
            <a:r>
              <a:rPr lang="cs-CZ" dirty="0">
                <a:latin typeface="Arial" panose="020B0604020202020204" pitchFamily="34" charset="0"/>
                <a:cs typeface="Arial" panose="020B0604020202020204" pitchFamily="34" charset="0"/>
              </a:rPr>
              <a:t> </a:t>
            </a:r>
          </a:p>
          <a:p>
            <a:pPr>
              <a:buFontTx/>
              <a:buChar char="-"/>
            </a:pPr>
            <a:r>
              <a:rPr lang="cs-CZ" altLang="cs-CZ" i="1" dirty="0">
                <a:latin typeface="Arial" panose="020B0604020202020204" pitchFamily="34" charset="0"/>
                <a:cs typeface="Arial" panose="020B0604020202020204" pitchFamily="34" charset="0"/>
              </a:rPr>
              <a:t>typy galaxií</a:t>
            </a:r>
          </a:p>
          <a:p>
            <a:pPr>
              <a:buFontTx/>
              <a:buChar char="-"/>
            </a:pPr>
            <a:r>
              <a:rPr lang="cs-CZ" altLang="cs-CZ" i="1" dirty="0">
                <a:latin typeface="Arial" panose="020B0604020202020204" pitchFamily="34" charset="0"/>
                <a:cs typeface="Arial" panose="020B0604020202020204" pitchFamily="34" charset="0"/>
              </a:rPr>
              <a:t>vznik galaxií</a:t>
            </a:r>
          </a:p>
          <a:p>
            <a:pPr>
              <a:buFontTx/>
              <a:buChar char="-"/>
            </a:pPr>
            <a:r>
              <a:rPr lang="cs-CZ" altLang="cs-CZ" i="1" dirty="0">
                <a:latin typeface="Arial" panose="020B0604020202020204" pitchFamily="34" charset="0"/>
                <a:cs typeface="Arial" panose="020B0604020202020204" pitchFamily="34" charset="0"/>
              </a:rPr>
              <a:t>aktivní galaxie</a:t>
            </a:r>
          </a:p>
          <a:p>
            <a:pPr>
              <a:buFontTx/>
              <a:buChar char="-"/>
            </a:pPr>
            <a:r>
              <a:rPr lang="cs-CZ" altLang="cs-CZ" i="1" dirty="0">
                <a:latin typeface="Arial" panose="020B0604020202020204" pitchFamily="34" charset="0"/>
                <a:cs typeface="Arial" panose="020B0604020202020204" pitchFamily="34" charset="0"/>
              </a:rPr>
              <a:t>Mléčná dráha</a:t>
            </a:r>
            <a:endParaRPr lang="cs-CZ"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80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latin typeface="Arial" panose="020B0604020202020204" pitchFamily="34" charset="0"/>
                <a:cs typeface="Arial" panose="020B0604020202020204" pitchFamily="34" charset="0"/>
              </a:rPr>
              <a:t>PROCES</a:t>
            </a:r>
            <a:br>
              <a:rPr lang="cs-CZ" b="1" dirty="0">
                <a:latin typeface="Arial" panose="020B0604020202020204" pitchFamily="34" charset="0"/>
                <a:cs typeface="Arial" panose="020B0604020202020204" pitchFamily="34" charset="0"/>
              </a:rPr>
            </a:br>
            <a:r>
              <a:rPr lang="cs-CZ" sz="2200" dirty="0">
                <a:latin typeface="Arial" panose="020B0604020202020204" pitchFamily="34" charset="0"/>
                <a:cs typeface="Arial" panose="020B0604020202020204" pitchFamily="34" charset="0"/>
              </a:rPr>
              <a:t>Materiály připravte ve škole (na hodinách fyziky) a doma (jako domácí přípravu). </a:t>
            </a:r>
            <a:br>
              <a:rPr lang="cs-CZ" sz="2200" dirty="0">
                <a:latin typeface="Arial" panose="020B0604020202020204" pitchFamily="34" charset="0"/>
                <a:cs typeface="Arial" panose="020B0604020202020204" pitchFamily="34" charset="0"/>
              </a:rPr>
            </a:br>
            <a:r>
              <a:rPr lang="cs-CZ" sz="2200" dirty="0">
                <a:latin typeface="Arial" panose="020B0604020202020204" pitchFamily="34" charset="0"/>
                <a:cs typeface="Arial" panose="020B0604020202020204" pitchFamily="34" charset="0"/>
              </a:rPr>
              <a:t>Rozdělte žáky do dvou skupin a zvolte vedoucího každé skupiny. </a:t>
            </a:r>
            <a:br>
              <a:rPr lang="cs-CZ" sz="2200" dirty="0">
                <a:latin typeface="Arial" panose="020B0604020202020204" pitchFamily="34" charset="0"/>
                <a:cs typeface="Arial" panose="020B0604020202020204" pitchFamily="34" charset="0"/>
              </a:rPr>
            </a:br>
            <a:r>
              <a:rPr lang="cs-CZ" sz="2200" dirty="0">
                <a:latin typeface="Arial" panose="020B0604020202020204" pitchFamily="34" charset="0"/>
                <a:cs typeface="Arial" panose="020B0604020202020204" pitchFamily="34" charset="0"/>
              </a:rPr>
              <a:t>Na realizaci projektu máte 4 týdny.</a:t>
            </a:r>
          </a:p>
        </p:txBody>
      </p:sp>
      <p:sp>
        <p:nvSpPr>
          <p:cNvPr id="3" name="Zástupný symbol pro obsah 2"/>
          <p:cNvSpPr>
            <a:spLocks noGrp="1"/>
          </p:cNvSpPr>
          <p:nvPr>
            <p:ph sz="half" idx="1"/>
          </p:nvPr>
        </p:nvSpPr>
        <p:spPr/>
        <p:txBody>
          <a:bodyPr/>
          <a:lstStyle/>
          <a:p>
            <a:pPr marL="0" indent="0" fontAlgn="t">
              <a:buNone/>
            </a:pPr>
            <a:endParaRPr lang="pl-PL" b="1" dirty="0">
              <a:latin typeface="Arial" panose="020B0604020202020204" pitchFamily="34" charset="0"/>
              <a:cs typeface="Arial" panose="020B0604020202020204" pitchFamily="34" charset="0"/>
            </a:endParaRPr>
          </a:p>
          <a:p>
            <a:pPr marL="0" indent="0" fontAlgn="t">
              <a:buNone/>
            </a:pPr>
            <a:r>
              <a:rPr lang="pl-PL" b="1" dirty="0">
                <a:latin typeface="Arial" panose="020B0604020202020204" pitchFamily="34" charset="0"/>
                <a:cs typeface="Arial" panose="020B0604020202020204" pitchFamily="34" charset="0"/>
              </a:rPr>
              <a:t>1. týden</a:t>
            </a:r>
          </a:p>
          <a:p>
            <a:pPr marL="0" indent="0" fontAlgn="t">
              <a:buNone/>
            </a:pPr>
            <a:endParaRPr lang="cs-CZ" b="1" dirty="0">
              <a:latin typeface="Arial" panose="020B0604020202020204" pitchFamily="34" charset="0"/>
              <a:cs typeface="Arial" panose="020B0604020202020204" pitchFamily="34" charset="0"/>
            </a:endParaRPr>
          </a:p>
          <a:p>
            <a:pPr marL="0" indent="0" fontAlgn="t">
              <a:buNone/>
            </a:pPr>
            <a:r>
              <a:rPr lang="pl-PL" dirty="0"/>
              <a:t>Hledání informací </a:t>
            </a:r>
            <a:r>
              <a:rPr lang="cs-CZ" dirty="0"/>
              <a:t/>
            </a:r>
            <a:br>
              <a:rPr lang="cs-CZ" dirty="0"/>
            </a:br>
            <a:r>
              <a:rPr lang="pl-PL" dirty="0"/>
              <a:t>v různých dostupných zdrojích, shromažďování materiálů podle zadání.</a:t>
            </a:r>
            <a:endParaRPr lang="cs-CZ" dirty="0"/>
          </a:p>
          <a:p>
            <a:pPr marL="0" indent="0">
              <a:buNone/>
            </a:pPr>
            <a:endParaRPr lang="cs-CZ" dirty="0"/>
          </a:p>
        </p:txBody>
      </p:sp>
      <p:sp>
        <p:nvSpPr>
          <p:cNvPr id="4" name="Zástupný symbol pro obsah 3"/>
          <p:cNvSpPr>
            <a:spLocks noGrp="1"/>
          </p:cNvSpPr>
          <p:nvPr>
            <p:ph sz="half" idx="2"/>
          </p:nvPr>
        </p:nvSpPr>
        <p:spPr/>
        <p:txBody>
          <a:bodyPr/>
          <a:lstStyle/>
          <a:p>
            <a:pPr marL="0" indent="0" fontAlgn="t">
              <a:buNone/>
            </a:pPr>
            <a:endParaRPr lang="pl-PL" dirty="0"/>
          </a:p>
          <a:p>
            <a:pPr marL="0" indent="0" fontAlgn="t">
              <a:buNone/>
            </a:pPr>
            <a:r>
              <a:rPr lang="pl-PL" b="1" dirty="0">
                <a:latin typeface="Arial" panose="020B0604020202020204" pitchFamily="34" charset="0"/>
                <a:cs typeface="Arial" panose="020B0604020202020204" pitchFamily="34" charset="0"/>
              </a:rPr>
              <a:t>2. týden</a:t>
            </a:r>
            <a:endParaRPr lang="cs-CZ" b="1" dirty="0">
              <a:latin typeface="Arial" panose="020B0604020202020204" pitchFamily="34" charset="0"/>
              <a:cs typeface="Arial" panose="020B0604020202020204" pitchFamily="34" charset="0"/>
            </a:endParaRPr>
          </a:p>
          <a:p>
            <a:pPr marL="0" indent="0" fontAlgn="t">
              <a:buNone/>
            </a:pPr>
            <a:endParaRPr lang="pl-PL" dirty="0"/>
          </a:p>
          <a:p>
            <a:pPr marL="0" indent="0" fontAlgn="t">
              <a:buNone/>
            </a:pPr>
            <a:r>
              <a:rPr lang="pl-PL" dirty="0"/>
              <a:t>Výběr důležitých informací a obrázků, konzultace s jinými členy skupiny. </a:t>
            </a:r>
          </a:p>
          <a:p>
            <a:pPr marL="0" indent="0" fontAlgn="t">
              <a:buNone/>
            </a:pPr>
            <a:r>
              <a:rPr lang="pl-PL" dirty="0"/>
              <a:t>Tvorba prezentace.</a:t>
            </a:r>
            <a:endParaRPr lang="cs-CZ" dirty="0"/>
          </a:p>
          <a:p>
            <a:endParaRPr lang="cs-CZ" dirty="0"/>
          </a:p>
        </p:txBody>
      </p:sp>
    </p:spTree>
    <p:extLst>
      <p:ext uri="{BB962C8B-B14F-4D97-AF65-F5344CB8AC3E}">
        <p14:creationId xmlns:p14="http://schemas.microsoft.com/office/powerpoint/2010/main" val="139506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a:bodyPr>
          <a:lstStyle/>
          <a:p>
            <a:pPr marL="0" indent="0" fontAlgn="t">
              <a:buNone/>
            </a:pPr>
            <a:r>
              <a:rPr lang="pl-PL" b="1" dirty="0">
                <a:latin typeface="Arial" panose="020B0604020202020204" pitchFamily="34" charset="0"/>
                <a:cs typeface="Arial" panose="020B0604020202020204" pitchFamily="34" charset="0"/>
              </a:rPr>
              <a:t>3. týden</a:t>
            </a:r>
          </a:p>
          <a:p>
            <a:pPr marL="0" indent="0" fontAlgn="t">
              <a:buNone/>
            </a:pPr>
            <a:endParaRPr lang="cs-CZ" b="1" dirty="0">
              <a:latin typeface="Arial" panose="020B0604020202020204" pitchFamily="34" charset="0"/>
              <a:cs typeface="Arial" panose="020B0604020202020204" pitchFamily="34" charset="0"/>
            </a:endParaRPr>
          </a:p>
          <a:p>
            <a:pPr marL="0" indent="0" fontAlgn="t">
              <a:buNone/>
            </a:pPr>
            <a:r>
              <a:rPr lang="pl-PL" dirty="0"/>
              <a:t>Doladění prezentace</a:t>
            </a:r>
            <a:endParaRPr lang="cs-CZ" dirty="0"/>
          </a:p>
          <a:p>
            <a:pPr marL="0" indent="0" fontAlgn="t">
              <a:buNone/>
            </a:pPr>
            <a:r>
              <a:rPr lang="pl-PL" dirty="0"/>
              <a:t>na hodině informatiky.  </a:t>
            </a:r>
          </a:p>
          <a:p>
            <a:pPr marL="0" indent="0" fontAlgn="t">
              <a:buNone/>
            </a:pPr>
            <a:r>
              <a:rPr lang="pl-PL" dirty="0"/>
              <a:t>Přednesení prezentace druhé skupině.</a:t>
            </a:r>
            <a:endParaRPr lang="cs-CZ" dirty="0"/>
          </a:p>
          <a:p>
            <a:pPr marL="0" indent="0">
              <a:buNone/>
            </a:pPr>
            <a:r>
              <a:rPr lang="pl-PL" dirty="0"/>
              <a:t>Vytvoření jedné prezentace. Přednesení prezentace na hodině fyziky. </a:t>
            </a:r>
            <a:endParaRPr lang="cs-CZ" dirty="0"/>
          </a:p>
          <a:p>
            <a:pPr marL="0" indent="0">
              <a:buNone/>
            </a:pPr>
            <a:endParaRPr lang="cs-CZ" dirty="0"/>
          </a:p>
        </p:txBody>
      </p:sp>
      <p:sp>
        <p:nvSpPr>
          <p:cNvPr id="4" name="Zástupný symbol pro obsah 3"/>
          <p:cNvSpPr>
            <a:spLocks noGrp="1"/>
          </p:cNvSpPr>
          <p:nvPr>
            <p:ph sz="half" idx="2"/>
          </p:nvPr>
        </p:nvSpPr>
        <p:spPr/>
        <p:txBody>
          <a:bodyPr>
            <a:normAutofit/>
          </a:bodyPr>
          <a:lstStyle/>
          <a:p>
            <a:pPr marL="0" indent="0" fontAlgn="t">
              <a:buNone/>
            </a:pPr>
            <a:r>
              <a:rPr lang="pl-PL" b="1" dirty="0">
                <a:latin typeface="Arial" panose="020B0604020202020204" pitchFamily="34" charset="0"/>
                <a:cs typeface="Arial" panose="020B0604020202020204" pitchFamily="34" charset="0"/>
              </a:rPr>
              <a:t>4. týden</a:t>
            </a:r>
            <a:endParaRPr lang="cs-CZ" b="1" dirty="0">
              <a:latin typeface="Arial" panose="020B0604020202020204" pitchFamily="34" charset="0"/>
              <a:cs typeface="Arial" panose="020B0604020202020204" pitchFamily="34" charset="0"/>
            </a:endParaRPr>
          </a:p>
          <a:p>
            <a:pPr marL="0" indent="0" fontAlgn="t">
              <a:buNone/>
            </a:pPr>
            <a:endParaRPr lang="pl-PL" dirty="0"/>
          </a:p>
          <a:p>
            <a:pPr marL="0" indent="0" fontAlgn="t">
              <a:buNone/>
            </a:pPr>
            <a:r>
              <a:rPr lang="pl-PL" dirty="0"/>
              <a:t>Příprava a vytvoření plakátu, zavěšení plakátu v učebně. </a:t>
            </a:r>
            <a:endParaRPr lang="cs-CZ" dirty="0"/>
          </a:p>
          <a:p>
            <a:pPr marL="0" indent="0" fontAlgn="t">
              <a:buNone/>
            </a:pPr>
            <a:r>
              <a:rPr lang="pl-PL" dirty="0"/>
              <a:t>Shrnutí práce a zpětná vazba: klady a zápory metody WebQuest.</a:t>
            </a:r>
            <a:endParaRPr lang="cs-CZ" dirty="0"/>
          </a:p>
          <a:p>
            <a:pPr marL="0" indent="0">
              <a:buNone/>
            </a:pPr>
            <a:endParaRPr lang="cs-CZ" dirty="0"/>
          </a:p>
        </p:txBody>
      </p:sp>
    </p:spTree>
    <p:extLst>
      <p:ext uri="{BB962C8B-B14F-4D97-AF65-F5344CB8AC3E}">
        <p14:creationId xmlns:p14="http://schemas.microsoft.com/office/powerpoint/2010/main" val="410841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a:xfrm>
            <a:off x="838200" y="1758765"/>
            <a:ext cx="5181600" cy="4351338"/>
          </a:xfrm>
        </p:spPr>
        <p:txBody>
          <a:bodyPr>
            <a:normAutofit fontScale="85000" lnSpcReduction="20000"/>
          </a:bodyPr>
          <a:lstStyle/>
          <a:p>
            <a:pPr marL="514350" indent="-514350" fontAlgn="t">
              <a:buAutoNum type="arabicPeriod"/>
            </a:pPr>
            <a:r>
              <a:rPr lang="pl-PL" b="1" dirty="0">
                <a:latin typeface="Arial" panose="020B0604020202020204" pitchFamily="34" charset="0"/>
                <a:cs typeface="Arial" panose="020B0604020202020204" pitchFamily="34" charset="0"/>
              </a:rPr>
              <a:t>týden - pracovní plán </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Rozdělení žáků do skupin.</a:t>
            </a:r>
          </a:p>
          <a:p>
            <a:pPr fontAlgn="t"/>
            <a:r>
              <a:rPr lang="cs-CZ" dirty="0">
                <a:latin typeface="Arial" panose="020B0604020202020204" pitchFamily="34" charset="0"/>
                <a:cs typeface="Arial" panose="020B0604020202020204" pitchFamily="34" charset="0"/>
              </a:rPr>
              <a:t>Stanovení pravidel práce ve skupinách.</a:t>
            </a:r>
          </a:p>
          <a:p>
            <a:pPr fontAlgn="t"/>
            <a:r>
              <a:rPr lang="cs-CZ" dirty="0">
                <a:latin typeface="Arial" panose="020B0604020202020204" pitchFamily="34" charset="0"/>
                <a:cs typeface="Arial" panose="020B0604020202020204" pitchFamily="34" charset="0"/>
              </a:rPr>
              <a:t>Co chceme vědět? Jak toho dosáhneme? Co je důležité?</a:t>
            </a:r>
          </a:p>
          <a:p>
            <a:pPr fontAlgn="t"/>
            <a:r>
              <a:rPr lang="cs-CZ" dirty="0">
                <a:latin typeface="Arial" panose="020B0604020202020204" pitchFamily="34" charset="0"/>
                <a:cs typeface="Arial" panose="020B0604020202020204" pitchFamily="34" charset="0"/>
              </a:rPr>
              <a:t>Způsob shromažďování materiálů nezbytných k realizaci projektu.</a:t>
            </a:r>
          </a:p>
          <a:p>
            <a:pPr fontAlgn="t"/>
            <a:r>
              <a:rPr lang="cs-CZ" dirty="0">
                <a:latin typeface="Arial" panose="020B0604020202020204" pitchFamily="34" charset="0"/>
                <a:cs typeface="Arial" panose="020B0604020202020204" pitchFamily="34" charset="0"/>
              </a:rPr>
              <a:t>Analýza předmětu průzkumu. Jaké informace nás zajímají?</a:t>
            </a:r>
          </a:p>
          <a:p>
            <a:pPr fontAlgn="t"/>
            <a:r>
              <a:rPr lang="cs-CZ" dirty="0">
                <a:latin typeface="Arial" panose="020B0604020202020204" pitchFamily="34" charset="0"/>
                <a:cs typeface="Arial" panose="020B0604020202020204" pitchFamily="34" charset="0"/>
              </a:rPr>
              <a:t> Rozdělení individuálních úkolů, stanovení termínu realizace.</a:t>
            </a:r>
          </a:p>
          <a:p>
            <a:pPr marL="0" indent="0">
              <a:buNone/>
            </a:pPr>
            <a:endParaRPr lang="cs-CZ" dirty="0">
              <a:latin typeface="Arial" panose="020B0604020202020204" pitchFamily="34" charset="0"/>
              <a:cs typeface="Arial" panose="020B0604020202020204" pitchFamily="34" charset="0"/>
            </a:endParaRPr>
          </a:p>
        </p:txBody>
      </p:sp>
      <p:pic>
        <p:nvPicPr>
          <p:cNvPr id="5" name="Picture 4"/>
          <p:cNvPicPr>
            <a:picLocks noGrp="1" noChangeAspect="1"/>
          </p:cNvPicPr>
          <p:nvPr>
            <p:ph sz="half" idx="2"/>
          </p:nvPr>
        </p:nvPicPr>
        <p:blipFill>
          <a:blip r:embed="rId3" cstate="print"/>
          <a:stretch>
            <a:fillRect/>
          </a:stretch>
        </p:blipFill>
        <p:spPr>
          <a:xfrm>
            <a:off x="6172200" y="1690688"/>
            <a:ext cx="5181600" cy="3929856"/>
          </a:xfrm>
          <a:prstGeom prst="rect">
            <a:avLst/>
          </a:prstGeom>
          <a:noFill/>
          <a:ln cap="flat">
            <a:noFill/>
          </a:ln>
          <a:effectLst>
            <a:outerShdw dist="152734" dir="2700000" algn="tl">
              <a:srgbClr val="808080"/>
            </a:outerShdw>
          </a:effectLst>
        </p:spPr>
      </p:pic>
    </p:spTree>
    <p:extLst>
      <p:ext uri="{BB962C8B-B14F-4D97-AF65-F5344CB8AC3E}">
        <p14:creationId xmlns:p14="http://schemas.microsoft.com/office/powerpoint/2010/main" val="6642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fontScale="85000" lnSpcReduction="20000"/>
          </a:bodyPr>
          <a:lstStyle/>
          <a:p>
            <a:pPr marL="0" indent="0" fontAlgn="t">
              <a:buNone/>
            </a:pPr>
            <a:r>
              <a:rPr lang="cs-CZ" b="1" dirty="0"/>
              <a:t>2</a:t>
            </a:r>
            <a:r>
              <a:rPr lang="cs-CZ" b="1" dirty="0">
                <a:latin typeface="Arial" panose="020B0604020202020204" pitchFamily="34" charset="0"/>
                <a:cs typeface="Arial" panose="020B0604020202020204" pitchFamily="34" charset="0"/>
              </a:rPr>
              <a:t>. týden - pracovní plán</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Vytřídění informací podle ujednání.</a:t>
            </a:r>
          </a:p>
          <a:p>
            <a:pPr fontAlgn="t"/>
            <a:r>
              <a:rPr lang="cs-CZ" dirty="0">
                <a:latin typeface="Arial" panose="020B0604020202020204" pitchFamily="34" charset="0"/>
                <a:cs typeface="Arial" panose="020B0604020202020204" pitchFamily="34" charset="0"/>
              </a:rPr>
              <a:t>Doplnění informací jinými členy skupiny.</a:t>
            </a:r>
          </a:p>
          <a:p>
            <a:pPr fontAlgn="t"/>
            <a:r>
              <a:rPr lang="cs-CZ" dirty="0">
                <a:latin typeface="Arial" panose="020B0604020202020204" pitchFamily="34" charset="0"/>
                <a:cs typeface="Arial" panose="020B0604020202020204" pitchFamily="34" charset="0"/>
              </a:rPr>
              <a:t>Ověření, zda jsou shromážděné informace odpovědí na otázky z 1. týdne práce.</a:t>
            </a:r>
          </a:p>
          <a:p>
            <a:pPr fontAlgn="t"/>
            <a:r>
              <a:rPr lang="cs-CZ" dirty="0">
                <a:latin typeface="Arial" panose="020B0604020202020204" pitchFamily="34" charset="0"/>
                <a:cs typeface="Arial" panose="020B0604020202020204" pitchFamily="34" charset="0"/>
              </a:rPr>
              <a:t>Společná porada - co necháme, co vyhodíme do koše.</a:t>
            </a:r>
          </a:p>
          <a:p>
            <a:pPr fontAlgn="t"/>
            <a:r>
              <a:rPr lang="cs-CZ" dirty="0">
                <a:latin typeface="Arial" panose="020B0604020202020204" pitchFamily="34" charset="0"/>
                <a:cs typeface="Arial" panose="020B0604020202020204" pitchFamily="34" charset="0"/>
              </a:rPr>
              <a:t>Realizace prezentace - volba formátu, písma, počtu karet, času trvání, atd.</a:t>
            </a:r>
          </a:p>
          <a:p>
            <a:endParaRPr lang="cs-CZ" dirty="0">
              <a:latin typeface="Arial" panose="020B0604020202020204" pitchFamily="34" charset="0"/>
              <a:cs typeface="Arial" panose="020B0604020202020204" pitchFamily="34" charset="0"/>
            </a:endParaRPr>
          </a:p>
        </p:txBody>
      </p:sp>
      <p:pic>
        <p:nvPicPr>
          <p:cNvPr id="5"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825625"/>
            <a:ext cx="5181600" cy="401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3894593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1079</Words>
  <Application>Microsoft Office PowerPoint</Application>
  <PresentationFormat>Panoramiczny</PresentationFormat>
  <Paragraphs>222</Paragraphs>
  <Slides>21</Slides>
  <Notes>21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Calibri</vt:lpstr>
      <vt:lpstr>Calibri Light</vt:lpstr>
      <vt:lpstr>Wingdings</vt:lpstr>
      <vt:lpstr>Motiv Office</vt:lpstr>
      <vt:lpstr>Krátká procházka vesmírem</vt:lpstr>
      <vt:lpstr>OBSAH</vt:lpstr>
      <vt:lpstr>Úvod</vt:lpstr>
      <vt:lpstr>ZADÁNÍ</vt:lpstr>
      <vt:lpstr>PROCES Rozdělte se do dvou skupin, každá skupina zpracuje jinou problematiku, kterou představí v prezentaci složené z fotografií a textu.</vt:lpstr>
      <vt:lpstr>PROCES Materiály připravte ve škole (na hodinách fyziky) a doma (jako domácí přípravu).  Rozdělte žáky do dvou skupin a zvolte vedoucího každé skupiny.  Na realizaci projektu máte 4 týdny.</vt:lpstr>
      <vt:lpstr>PROCES</vt:lpstr>
      <vt:lpstr>PROCES</vt:lpstr>
      <vt:lpstr>PROCES</vt:lpstr>
      <vt:lpstr>PROCES</vt:lpstr>
      <vt:lpstr>PROCES</vt:lpstr>
      <vt:lpstr>Zdroje</vt:lpstr>
      <vt:lpstr>Zdroje</vt:lpstr>
      <vt:lpstr>HODNOCENÍ</vt:lpstr>
      <vt:lpstr>HODNOCENÍ</vt:lpstr>
      <vt:lpstr>HODNOCENÍ</vt:lpstr>
      <vt:lpstr>Hodnocení - bodování</vt:lpstr>
      <vt:lpstr>Hodnocení</vt:lpstr>
      <vt:lpstr>Závěr</vt:lpstr>
      <vt:lpstr>MANUÁL PRO UČITELE</vt:lpstr>
      <vt:lpstr>MANUÁL PRO UČITELE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Krátká procházka vesmírem</dc:title>
  <dc:creator>Učitel</dc:creator>
  <cp:lastModifiedBy>Anna Basta</cp:lastModifiedBy>
  <cp:revision>79</cp:revision>
  <dcterms:created xsi:type="dcterms:W3CDTF">2018-05-02T10:57:56Z</dcterms:created>
  <dcterms:modified xsi:type="dcterms:W3CDTF">2020-01-22T11:46:40Z</dcterms:modified>
</cp:coreProperties>
</file>