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8" r:id="rId9"/>
    <p:sldId id="262" r:id="rId10"/>
    <p:sldId id="263" r:id="rId11"/>
    <p:sldId id="272" r:id="rId12"/>
    <p:sldId id="274" r:id="rId13"/>
    <p:sldId id="266" r:id="rId14"/>
    <p:sldId id="267" r:id="rId15"/>
    <p:sldId id="277" r:id="rId16"/>
    <p:sldId id="268" r:id="rId17"/>
    <p:sldId id="275" r:id="rId18"/>
    <p:sldId id="270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 varScale="1">
        <p:scale>
          <a:sx n="84" d="100"/>
          <a:sy n="84" d="100"/>
        </p:scale>
        <p:origin x="1435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2FF7798-2ED1-4AAC-BA10-D8F588717C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9752003-0904-458C-B1DA-811803B0619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krakow.naszemiasto.pl/firmy/szkoly-ponadgimnazjalne" TargetMode="External"/><Relationship Id="rId3" Type="http://schemas.openxmlformats.org/officeDocument/2006/relationships/hyperlink" Target="http://informator.kuratorium.krakow.pl/" TargetMode="External"/><Relationship Id="rId7" Type="http://schemas.openxmlformats.org/officeDocument/2006/relationships/hyperlink" Target="http://www.ore.edu.pl/images/files/Oswiatowe_ABC.pdf" TargetMode="External"/><Relationship Id="rId2" Type="http://schemas.openxmlformats.org/officeDocument/2006/relationships/hyperlink" Target="http://www.infirmator.kuratorium.krakow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motor.edu.pl/poradnik/poradnik08.html" TargetMode="External"/><Relationship Id="rId5" Type="http://schemas.openxmlformats.org/officeDocument/2006/relationships/hyperlink" Target="http://www.eksperciwoswiacie.pl/dla-dyrektorow/szkoly/prawo-szkoly/art,53,nowa-struktura-szkolnictwa-ponadgimnazjalnego.html" TargetMode="External"/><Relationship Id="rId10" Type="http://schemas.openxmlformats.org/officeDocument/2006/relationships/hyperlink" Target="http://pppluban.org/planowanie-drogi-edukacyjnej-i-zawodowej-uczniow-czynniki-wyboru-zawodu/" TargetMode="External"/><Relationship Id="rId4" Type="http://schemas.openxmlformats.org/officeDocument/2006/relationships/hyperlink" Target="http://slideplayer.pl/slide/2876130/" TargetMode="External"/><Relationship Id="rId9" Type="http://schemas.openxmlformats.org/officeDocument/2006/relationships/hyperlink" Target="http://szkolyspecjalne.malopolskie.szkolnictwa.p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hyperlink" Target="http://www.niepelnosprawni.pl/ledge/x/163751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koweziu.edu.pl/download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5760" y="3645024"/>
            <a:ext cx="7772400" cy="187220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/>
              <a:t>„Co dalej po gimnazjum –</a:t>
            </a:r>
            <a:br>
              <a:rPr lang="pl-PL" sz="3600" b="1" dirty="0"/>
            </a:br>
            <a:r>
              <a:rPr lang="pl-PL" sz="3600" b="1" dirty="0"/>
              <a:t>moja szkoła, mój wybór”</a:t>
            </a: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200" b="1" dirty="0"/>
              <a:t>Web Quest przeznaczony dla uczniów gimnazjum Jako wsparcie w zajęciach z doradztwa zawodowego z uczniami z dysfunkcją słuchu 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7696" y="5373216"/>
            <a:ext cx="6858000" cy="914400"/>
          </a:xfrm>
        </p:spPr>
        <p:txBody>
          <a:bodyPr/>
          <a:lstStyle/>
          <a:p>
            <a:r>
              <a:rPr lang="pl-PL" sz="2400" b="1" dirty="0"/>
              <a:t>Opracowała: Maria Smorąg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797000"/>
            <a:ext cx="18360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nalezione obrazy dla zapytania g&amp;lstrok;usi obra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81" y="3069000"/>
            <a:ext cx="157797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5C080EB-D5A6-4292-98C5-6570BC175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18170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7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Przygotowując indywidualną mapę myśli, należy wejść na stronę internetową szkoły która cię zainteresowała i wybrać z niej najważniejsze informacje.</a:t>
            </a:r>
          </a:p>
          <a:p>
            <a:pPr marL="0" indent="0">
              <a:buNone/>
            </a:pPr>
            <a:r>
              <a:rPr lang="pl-PL" dirty="0"/>
              <a:t>Twoja mapa myśli powinna zawierać:</a:t>
            </a:r>
          </a:p>
          <a:p>
            <a:r>
              <a:rPr lang="pl-PL" dirty="0"/>
              <a:t>1. Imię nazwisko</a:t>
            </a:r>
          </a:p>
          <a:p>
            <a:r>
              <a:rPr lang="pl-PL" dirty="0"/>
              <a:t>2. Nazwę i adres szkoły, w której uczeń chce kontynuować naukę</a:t>
            </a:r>
          </a:p>
          <a:p>
            <a:r>
              <a:rPr lang="pl-PL" dirty="0"/>
              <a:t>3. Nazwę i krótką informację o zawodzie w którym chciałby się kształcić</a:t>
            </a:r>
          </a:p>
          <a:p>
            <a:r>
              <a:rPr lang="pl-PL" dirty="0"/>
              <a:t>4. Krótko napisać dlaczego tą szkołę chciałbyś wybrać (co Ci się w niej podoba)?</a:t>
            </a:r>
          </a:p>
          <a:p>
            <a:r>
              <a:rPr lang="pl-PL" dirty="0"/>
              <a:t>5. Można przykleić zdjęcia  wybranej szkoły, ważnych osiągnięć jej uczniów, mapkę dojazdową itp..</a:t>
            </a:r>
          </a:p>
        </p:txBody>
      </p:sp>
    </p:spTree>
    <p:extLst>
      <p:ext uri="{BB962C8B-B14F-4D97-AF65-F5344CB8AC3E}">
        <p14:creationId xmlns:p14="http://schemas.microsoft.com/office/powerpoint/2010/main" val="122897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http://www.infirmator.kuratorium.krakow.pl</a:t>
            </a:r>
            <a:endParaRPr lang="pl-PL" dirty="0"/>
          </a:p>
          <a:p>
            <a:r>
              <a:rPr lang="pl-PL" dirty="0">
                <a:hlinkClick r:id="rId3"/>
              </a:rPr>
              <a:t>http://informator.kuratorium.krakow.pl</a:t>
            </a:r>
            <a:endParaRPr lang="pl-PL" dirty="0"/>
          </a:p>
          <a:p>
            <a:r>
              <a:rPr lang="pl-PL" dirty="0">
                <a:hlinkClick r:id="rId4"/>
              </a:rPr>
              <a:t>http://slideplayer.pl/slide/2876130/</a:t>
            </a:r>
            <a:endParaRPr lang="pl-PL" dirty="0"/>
          </a:p>
          <a:p>
            <a:r>
              <a:rPr lang="pl-PL" dirty="0">
                <a:hlinkClick r:id="rId5"/>
              </a:rPr>
              <a:t>http://www.eksperciwoswiacie.pl/dla-dyrektorow/szkoly/prawo-szkoly/art,53,nowa-struktura-szkolnictwa ponadgimnazjalnego.html</a:t>
            </a:r>
            <a:endParaRPr lang="pl-PL" dirty="0"/>
          </a:p>
          <a:p>
            <a:r>
              <a:rPr lang="pl-PL" dirty="0">
                <a:hlinkClick r:id="rId6"/>
              </a:rPr>
              <a:t>http://www.promotor.edu.pl/poradnik/poradnik08.html</a:t>
            </a:r>
            <a:endParaRPr lang="pl-PL" dirty="0"/>
          </a:p>
          <a:p>
            <a:r>
              <a:rPr lang="pl-PL" dirty="0">
                <a:hlinkClick r:id="rId7"/>
              </a:rPr>
              <a:t>http://www.ore.edu.pl/images/files/Oswiatowe_ABC.pdf</a:t>
            </a:r>
            <a:endParaRPr lang="pl-PL" dirty="0"/>
          </a:p>
          <a:p>
            <a:r>
              <a:rPr lang="pl-PL" dirty="0">
                <a:hlinkClick r:id="rId8"/>
              </a:rPr>
              <a:t>http://krakow.naszemiasto.pl/firmy/szkoly-ponadgimnazjalne</a:t>
            </a:r>
            <a:endParaRPr lang="pl-PL" dirty="0"/>
          </a:p>
          <a:p>
            <a:r>
              <a:rPr lang="pl-PL" dirty="0">
                <a:hlinkClick r:id="rId9"/>
              </a:rPr>
              <a:t>http://szkolyspecjalne.malopolskie.szkolnictwa.pl</a:t>
            </a:r>
            <a:endParaRPr lang="pl-PL" dirty="0"/>
          </a:p>
          <a:p>
            <a:r>
              <a:rPr lang="pl-PL" dirty="0">
                <a:hlinkClick r:id="rId10"/>
              </a:rPr>
              <a:t>http://pppluban.org/planowanie-drogi-edukacyjnej-i-zawodowej-uczniow-czynniki-wyboru-zawodu/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092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/>
          <a:lstStyle/>
          <a:p>
            <a:r>
              <a:rPr lang="pl-PL" dirty="0">
                <a:hlinkClick r:id="rId3"/>
              </a:rPr>
              <a:t>http://www.niepelnosprawni.pl/ledge/x/163751</a:t>
            </a:r>
            <a:endParaRPr lang="pl-PL" dirty="0"/>
          </a:p>
          <a:p>
            <a:r>
              <a:rPr lang="pl-PL" i="1" dirty="0">
                <a:hlinkClick r:id="rId4"/>
              </a:rPr>
              <a:t>www.koweziu.edu.pl/download.php</a:t>
            </a:r>
            <a:endParaRPr lang="pl-PL" i="1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2660"/>
              </p:ext>
            </p:extLst>
          </p:nvPr>
        </p:nvGraphicFramePr>
        <p:xfrm>
          <a:off x="251520" y="5445224"/>
          <a:ext cx="2304256" cy="94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Obiekt powłoki pakowarki" showAsIcon="1" r:id="rId5" imgW="1286640" imgH="440280" progId="Package">
                  <p:embed/>
                </p:oleObj>
              </mc:Choice>
              <mc:Fallback>
                <p:oleObj name="Obiekt powłoki pakowarki" showAsIcon="1" r:id="rId5" imgW="1286640" imgH="440280" progId="Package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45224"/>
                        <a:ext cx="2304256" cy="94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12469"/>
              </p:ext>
            </p:extLst>
          </p:nvPr>
        </p:nvGraphicFramePr>
        <p:xfrm>
          <a:off x="1475656" y="3429000"/>
          <a:ext cx="590465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Obiekt powłoki pakowarki" showAsIcon="1" r:id="rId7" imgW="4088160" imgH="440280" progId="Package">
                  <p:embed/>
                </p:oleObj>
              </mc:Choice>
              <mc:Fallback>
                <p:oleObj name="Obiekt powłoki pakowarki" showAsIcon="1" r:id="rId7" imgW="4088160" imgH="440280" progId="Package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5904656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0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5682293"/>
              </p:ext>
            </p:extLst>
          </p:nvPr>
        </p:nvGraphicFramePr>
        <p:xfrm>
          <a:off x="0" y="1267430"/>
          <a:ext cx="8784975" cy="48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394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084">
                <a:tc>
                  <a:txBody>
                    <a:bodyPr/>
                    <a:lstStyle/>
                    <a:p>
                      <a:r>
                        <a:rPr lang="pl-PL" b="1" dirty="0"/>
                        <a:t>CZĘŚĆ</a:t>
                      </a:r>
                      <a:r>
                        <a:rPr lang="pl-PL" b="1" baseline="0" dirty="0"/>
                        <a:t> I -</a:t>
                      </a:r>
                      <a:r>
                        <a:rPr lang="pl-PL" b="1" dirty="0"/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Informacja niepełna, często nie na temat. Wykorzystanie źródeł powierzchowne.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Opracowanie </a:t>
                      </a:r>
                      <a:r>
                        <a:rPr lang="pl-PL" dirty="0" err="1"/>
                        <a:t>wiekszosci</a:t>
                      </a:r>
                      <a:r>
                        <a:rPr lang="pl-PL" dirty="0"/>
                        <a:t> zagadnień zgodnie z tematem. Wykorzystanie większości podanych źródeł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Wyczerpujące opracowanie tematu. Pełne wykorzystanie podanych źródeł oraz innych informacji.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234">
                <a:tc>
                  <a:txBody>
                    <a:bodyPr/>
                    <a:lstStyle/>
                    <a:p>
                      <a:r>
                        <a:rPr lang="pl-PL" b="1" dirty="0"/>
                        <a:t>Wrażenia wizualne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Złe rozplanowanie elementów na slajdzie lub plakacie. Słabo czytelna praca, nieestetyczna.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Treść poprawnie rozmieszczona. Odpowiednia ilość slajdów, praca czytelna.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Przejrzysta, czytelna, estetyczna praca. Treść uporządkowana. Odpowiednio dobrane elementy graficzne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6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6293742"/>
              </p:ext>
            </p:extLst>
          </p:nvPr>
        </p:nvGraphicFramePr>
        <p:xfrm>
          <a:off x="0" y="1196975"/>
          <a:ext cx="8661648" cy="701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5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r>
                        <a:rPr lang="pl-PL" dirty="0"/>
                        <a:t>Liczba punktów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Zaangażowanie grupy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zaangażowania w pracę wszystkich członków grupy,</a:t>
                      </a:r>
                      <a:r>
                        <a:rPr lang="pl-PL" baseline="0" dirty="0"/>
                        <a:t> słaba komunikacja w grupie.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Zaangażowanie w pracę całej grupy. Drobne nieporozumienia.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Bardzo dobra współpraca w grupie. Zrozumiała komunikacja i wymiana informacji.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7096">
                <a:tc>
                  <a:txBody>
                    <a:bodyPr/>
                    <a:lstStyle/>
                    <a:p>
                      <a:r>
                        <a:rPr lang="pl-PL" b="1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tylko przeczytana (zamigana), słaba znajomość</a:t>
                      </a:r>
                      <a:r>
                        <a:rPr lang="pl-PL" baseline="0" dirty="0"/>
                        <a:t> tematu, słownictwa. Brak odpowiedzi na pytania nauczyciela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częściowo przeczytana, częściowo samodzielnie</a:t>
                      </a:r>
                      <a:r>
                        <a:rPr lang="pl-PL" baseline="0" dirty="0"/>
                        <a:t> powiedziana (zamigana). Słabe odpowiedzi na pytania nauczyciela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przedstawiona samodzielnie, duża</a:t>
                      </a:r>
                      <a:r>
                        <a:rPr lang="pl-PL" baseline="0" dirty="0"/>
                        <a:t> znajomość tematu. Dobre odpowiedzi na pytania nauczyciela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CZĘŚĆ</a:t>
                      </a:r>
                      <a:r>
                        <a:rPr lang="pl-PL" b="1" baseline="0" dirty="0"/>
                        <a:t> II - </a:t>
                      </a:r>
                      <a:r>
                        <a:rPr lang="pl-PL" b="1" dirty="0"/>
                        <a:t>Praca indywidualna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wszystkich elementów wymienionych w zadaniu. Praca nieestetyczna, powierzchowna.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Wszystkie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elementy wymienione w zadaniu wykonane, jednak bardzo powierzchownie. Praca</a:t>
                      </a:r>
                      <a:r>
                        <a:rPr lang="pl-PL" baseline="0" dirty="0"/>
                        <a:t> czytelna.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Wyczerpująca realizacja wszystkich zagadnień. Praca estetyczna, uporządkowana.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1800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3600" b="1" dirty="0"/>
              <a:t>Ewaluacja</a:t>
            </a:r>
          </a:p>
          <a:p>
            <a:r>
              <a:rPr lang="pl-PL" sz="3600" b="1" dirty="0">
                <a:solidFill>
                  <a:schemeClr val="bg1">
                    <a:lumMod val="65000"/>
                  </a:schemeClr>
                </a:solidFill>
              </a:rPr>
              <a:t>ocena</a:t>
            </a:r>
            <a:r>
              <a:rPr lang="pl-PL" sz="3600" dirty="0"/>
              <a:t>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03667"/>
              </p:ext>
            </p:extLst>
          </p:nvPr>
        </p:nvGraphicFramePr>
        <p:xfrm>
          <a:off x="467544" y="1556792"/>
          <a:ext cx="7608168" cy="43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4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PUNKTY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OCENA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Niedostateczna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3-6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Dopuszczająca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7-9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Bardzo 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Celująca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02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Wykonując samodzielnie ten projekt mieliście możliwość poznania różnych źródeł internetowych, oraz zasad bezpiecznego korzystania z Internetu.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Zapoznaliście się z rodzajami szkół ponadgimnazjalnych i możliwościami jakie dają uczniom.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Dowiedzieliście się jak wiele informacji trzeba wziąć pod uwagę przy wyborze szkoły, zawodu.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Poznaliście skutki, źle podjętych.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Poznaliście oferty edukacyjne szkół kształcących osoby niesłyszące i niedosłyszące na poziomie ponadgimnazjalnym.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Zapoznaliście się z ofertą edukacyjną i zebraliście informacje o szkole w której chcielibyście się dale kształcić.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Poznaliście zasady współpracy w grupie, zasady dobrej komunikacji.</a:t>
            </a:r>
          </a:p>
        </p:txBody>
      </p:sp>
    </p:spTree>
    <p:extLst>
      <p:ext uri="{BB962C8B-B14F-4D97-AF65-F5344CB8AC3E}">
        <p14:creationId xmlns:p14="http://schemas.microsoft.com/office/powerpoint/2010/main" val="162665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Nauczyliście się, że warto czytać, przeglądać różne źródła, aby móc wyrobić sobie własne zdanie na ważne dla nas tematy.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Mieliście możliwość przygotowania i zaprezentowania mapy myśli opisującej wybraną przez was szkołę w której być może zdobywać zawód.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Zaznajomiliście się z różnymi źródłami internetowymi, pomagającymi przygotować zadanie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Prezentując swoje zadania poznaliście zasady autoprezentacji oraz umiejętności występów publicznych.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Byliście w pełni odpowiedzialni za zdobywanie wiedzy.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Wasza praca może posłużyć za wzorzec współpracy i współdziałania dla innych grup, klas. </a:t>
            </a:r>
          </a:p>
          <a:p>
            <a:pPr algn="just"/>
            <a:r>
              <a:rPr lang="pl-PL" dirty="0"/>
              <a:t>GRATULUJEMY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80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1. Przed rozpoczęciem projektu, należy dokładnie zapoznać uczniów z treścią zadań, dostosowując sposób komunikacji do możliwości uczniów.</a:t>
            </a:r>
          </a:p>
          <a:p>
            <a:pPr marL="0" indent="0">
              <a:buNone/>
            </a:pPr>
            <a:r>
              <a:rPr lang="pl-PL" dirty="0"/>
              <a:t>2. Należy zapoznać uczniów z zasadami bezpiecznego korzystania z Internetu. Nauczyciel powinien z uczniami przejrzeć źródła internetowe, pomagają w ich zrozumieniu.</a:t>
            </a:r>
          </a:p>
          <a:p>
            <a:pPr marL="0" indent="0">
              <a:buNone/>
            </a:pPr>
            <a:r>
              <a:rPr lang="pl-PL" dirty="0"/>
              <a:t>3. Pierwszą część projektu tj. prezentacja lub plakat, uczniowie powinni opracować w części lub w całości na zajęciach w szkole. Nauczyciel powinien pomóc opracować plan pracy obu grupom, które ułatwią prawidłowe wykonanie projektu.</a:t>
            </a:r>
          </a:p>
          <a:p>
            <a:pPr marL="0" indent="0">
              <a:buNone/>
            </a:pPr>
            <a:r>
              <a:rPr lang="pl-PL" dirty="0"/>
              <a:t>4. Grupa druga ma nieco trudniejsze zadanie, nauczyciel powinien tak dobrać grupy, aby uczniowie poradzili sobie z wykonaniem tego zadania. Jeżeli będzie taka potrzeba, nauczyciel może poprosić o pomoc pedagoga szkolnego, aby udzielił wskazówek (szczególnie grupie drugiej).</a:t>
            </a:r>
          </a:p>
          <a:p>
            <a:pPr marL="0" indent="0">
              <a:buNone/>
            </a:pPr>
            <a:r>
              <a:rPr lang="pl-PL" dirty="0"/>
              <a:t>5. Praca indywidualną uczniowie powinni wykonać w domu z pomocą rodziców. Należy wcześniej uprzedzić rodziców o planowanej tematyce projektu i poprosić o rozmowę z dziećmi na ten temat. Jeśli rodzice nie maja w domu dostępu do Internetu, można zaproponować skorzystanie z dostępu do sieci na terenie szkoły. Istotne jest, aby uczniowie i rodzice wspólnie przemyśleli tą część zadania.</a:t>
            </a:r>
          </a:p>
        </p:txBody>
      </p:sp>
    </p:spTree>
    <p:extLst>
      <p:ext uri="{BB962C8B-B14F-4D97-AF65-F5344CB8AC3E}">
        <p14:creationId xmlns:p14="http://schemas.microsoft.com/office/powerpoint/2010/main" val="331524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5791200" cy="1011560"/>
          </a:xfrm>
        </p:spPr>
        <p:txBody>
          <a:bodyPr>
            <a:normAutofit/>
          </a:bodyPr>
          <a:lstStyle/>
          <a:p>
            <a:r>
              <a:rPr lang="pl-PL" sz="3000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955" y="3068961"/>
            <a:ext cx="8507288" cy="3636322"/>
          </a:xfrm>
        </p:spPr>
        <p:txBody>
          <a:bodyPr>
            <a:normAutofit/>
          </a:bodyPr>
          <a:lstStyle/>
          <a:p>
            <a:r>
              <a:rPr lang="pl-PL" sz="1500" dirty="0"/>
              <a:t>6. Należy jednocześnie uwzględnić potrzebę samodzielnego podjęcia decyzji przez ucznia, dotyczącej wyboru dalszego etapu kształcenia, szczególnie jeśli ta potrzeba , jest rozbieżna z oczekiwaniami rodziców. Jeśli uczeń ma dokładnie przemyślany wybór szkoły na poziomie ponadgimnazjalnym i nie potrzebuje konsultować się z rodzicami, to nie należy go do tego zmuszać.</a:t>
            </a:r>
          </a:p>
          <a:p>
            <a:r>
              <a:rPr lang="pl-PL" sz="1500" dirty="0"/>
              <a:t>7. Nauczyciel może zmienić rodzaje źródeł internetowych lub innych jeśli uzna, że będzie to korzystniejsze dla jego uczniów. Na przykład jeśli uzna, że cenniejsze dla uczniów będzie rozmowa z pedagogiem szkolnym, może zmienić zasady korzystania ze źródeł.</a:t>
            </a:r>
          </a:p>
          <a:p>
            <a:r>
              <a:rPr lang="pl-PL" sz="1500" dirty="0"/>
              <a:t>8. W zależności od możliwości uczniów (dodatkowych sprzężeń) nauczyciel powinien przeznaczyć na projekt od 2 do 4 tygodni (łącznie z prezentacją projektu). </a:t>
            </a:r>
          </a:p>
          <a:p>
            <a:r>
              <a:rPr lang="pl-PL" sz="1500" dirty="0"/>
              <a:t>9. Projekt powinien być realizowany pod koniec klasy trzeciej gimnazjum, kiedy to uczniowie stoją przed wyborem związanym z dalszym etapem kształcenia.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D0730B7-CEE7-4B3C-B032-F88CB402F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149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5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Wprowadzenie</a:t>
            </a:r>
          </a:p>
          <a:p>
            <a:pPr marL="0" indent="0">
              <a:buNone/>
            </a:pPr>
            <a:r>
              <a:rPr lang="pl-PL" dirty="0"/>
              <a:t>2. Zadania</a:t>
            </a:r>
          </a:p>
          <a:p>
            <a:pPr marL="0" indent="0">
              <a:buNone/>
            </a:pPr>
            <a:r>
              <a:rPr lang="pl-PL" dirty="0"/>
              <a:t>3. Proces</a:t>
            </a:r>
          </a:p>
          <a:p>
            <a:pPr marL="0" indent="0">
              <a:buNone/>
            </a:pPr>
            <a:r>
              <a:rPr lang="pl-PL" dirty="0"/>
              <a:t>4. Źródła</a:t>
            </a:r>
          </a:p>
          <a:p>
            <a:pPr marL="0" indent="0">
              <a:buNone/>
            </a:pPr>
            <a:r>
              <a:rPr lang="pl-PL" dirty="0"/>
              <a:t>5. Ewaluacja</a:t>
            </a:r>
          </a:p>
          <a:p>
            <a:pPr marL="0" indent="0">
              <a:buNone/>
            </a:pPr>
            <a:r>
              <a:rPr lang="pl-PL" dirty="0"/>
              <a:t>6. Konkluzja</a:t>
            </a:r>
          </a:p>
          <a:p>
            <a:pPr marL="0" indent="0">
              <a:buNone/>
            </a:pPr>
            <a:r>
              <a:rPr lang="pl-PL" dirty="0"/>
              <a:t>7. Poradnik dla nauczyciela</a:t>
            </a:r>
          </a:p>
        </p:txBody>
      </p:sp>
      <p:pic>
        <p:nvPicPr>
          <p:cNvPr id="4098" name="Picture 2" descr="Obraz na stronie dora_za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57" y="2132855"/>
            <a:ext cx="2597756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Jesteście uczniami klasy III gimnazjum, przed wami ważna decyzja, związana z wyborem szkoły ponadgimnazjalnej.</a:t>
            </a:r>
          </a:p>
          <a:p>
            <a:pPr marL="0" indent="0">
              <a:buNone/>
            </a:pPr>
            <a:r>
              <a:rPr lang="pl-PL" dirty="0"/>
              <a:t>Ta decyzja będzie miała wpływ na wasze dalsze życie, więc musi być odpowiedzialna i bardzo przemyślana.</a:t>
            </a:r>
          </a:p>
          <a:p>
            <a:pPr marL="0" indent="0">
              <a:buNone/>
            </a:pPr>
            <a:r>
              <a:rPr lang="pl-PL" dirty="0"/>
              <a:t>Macie zapewne w głowach wiele pytań na które sami będziecie mogli sobie odpowiedzieć, dzięki zdobytej wiedzy.</a:t>
            </a:r>
          </a:p>
          <a:p>
            <a:pPr marL="0" indent="0">
              <a:buNone/>
            </a:pPr>
            <a:r>
              <a:rPr lang="pl-PL" dirty="0"/>
              <a:t>Spróbujemy uporządkować informacje i jak najlepiej przygotować Was do tego ważnego wyboru.</a:t>
            </a:r>
          </a:p>
          <a:p>
            <a:pPr marL="0" indent="0">
              <a:buNone/>
            </a:pPr>
            <a:r>
              <a:rPr lang="pl-PL" dirty="0"/>
              <a:t>Konfucjusz powiedział: </a:t>
            </a:r>
            <a:r>
              <a:rPr lang="pl-PL" i="1" dirty="0"/>
              <a:t>„Wybierz zawód, który lubisz, a nigdy nie będziesz musiał pracować”.</a:t>
            </a:r>
          </a:p>
        </p:txBody>
      </p:sp>
    </p:spTree>
    <p:extLst>
      <p:ext uri="{BB962C8B-B14F-4D97-AF65-F5344CB8AC3E}">
        <p14:creationId xmlns:p14="http://schemas.microsoft.com/office/powerpoint/2010/main" val="293274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Waszych głowach jest zapewne wiele pytań np.: </a:t>
            </a:r>
          </a:p>
          <a:p>
            <a:r>
              <a:rPr lang="pl-PL" dirty="0"/>
              <a:t>Czy lepiej wybrać Liceum, czy Technikum, a może Szkoła Zawodowa?</a:t>
            </a:r>
          </a:p>
          <a:p>
            <a:r>
              <a:rPr lang="pl-PL" dirty="0"/>
              <a:t>Jeśli wybiorę Technikum lub Szkołę Zawodową ,to jaki będzie dla mnie najlepszy?</a:t>
            </a:r>
          </a:p>
          <a:p>
            <a:r>
              <a:rPr lang="pl-PL" dirty="0"/>
              <a:t>Czy szkoła powinna być blisko mojego miejsca zamieszkania, czy nie ma to znaczenia?</a:t>
            </a:r>
          </a:p>
          <a:p>
            <a:r>
              <a:rPr lang="pl-PL" dirty="0"/>
              <a:t>Czy moja niepełnosprawność słuchowa może mi przeszkodzić w zdobyciu zawodu o jakim marzę, czy wręcz przeciwnie?</a:t>
            </a:r>
          </a:p>
          <a:p>
            <a:pPr marL="0" indent="0">
              <a:buNone/>
            </a:pPr>
            <a:r>
              <a:rPr lang="pl-PL" dirty="0"/>
              <a:t>Spróbujemy odpowiedzieć na te i inne pytania, tak aby Wasz wybór szkoły był najlepszy.</a:t>
            </a:r>
          </a:p>
        </p:txBody>
      </p:sp>
    </p:spTree>
    <p:extLst>
      <p:ext uri="{BB962C8B-B14F-4D97-AF65-F5344CB8AC3E}">
        <p14:creationId xmlns:p14="http://schemas.microsoft.com/office/powerpoint/2010/main" val="316595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Zadanie będzie podzielone na dwie części. W pierwszej części zadania będziecie pracować w grupach, w drugiej będziecie mieć pracę indywidualną.</a:t>
            </a:r>
          </a:p>
          <a:p>
            <a:pPr marL="0" indent="0">
              <a:buNone/>
            </a:pPr>
            <a:r>
              <a:rPr lang="pl-PL" dirty="0"/>
              <a:t>Część I - PRACA GRUPOWA</a:t>
            </a:r>
          </a:p>
          <a:p>
            <a:pPr marL="0" indent="0">
              <a:buNone/>
            </a:pPr>
            <a:r>
              <a:rPr lang="pl-PL" dirty="0"/>
              <a:t>Podzielicie się na dwie grupy, każda z grup będzie miała do opracowania inne zadanie (w podziale na grupy może pomóc wam nauczyciel):</a:t>
            </a:r>
          </a:p>
          <a:p>
            <a:pPr marL="0" indent="0">
              <a:buNone/>
            </a:pPr>
            <a:r>
              <a:rPr lang="pl-PL" dirty="0"/>
              <a:t>Grupa I – waszym zadanie będzie przygotować prezentację lub plakat, które opisują rodzaje szkół na poziomie ponadgimnazjalnym (jak długo trwa w nich nauka, jakie zdobywamy kwalifikacje, jakimi egzaminami kończą się te szkoły, co dają te egzaminy, jak dalej możemy kształcić się - Liceum, Technikum, Zasadnicza Szkoła Zawodowa)</a:t>
            </a:r>
          </a:p>
          <a:p>
            <a:r>
              <a:rPr lang="pl-PL" b="1" dirty="0"/>
              <a:t>Grupa II </a:t>
            </a:r>
            <a:r>
              <a:rPr lang="pl-PL" dirty="0"/>
              <a:t>– waszym zadanie będzie przygotować prezentację w której odpowiecie na pytanie: Co trzeba wziąć pod uwagę planując dalsze kształcenie (naukę)?. Wymienić osoby, które mogą pomóc w podjęciu decyzji o dalszej drodze kształcenia.  Jakie mogą być skutki, źle podjętych decyzji?.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1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Każda z grup dodatkowo przygotuje listę szkół na poziomie ponadgimnazjalnym w waszym mieście (województwie) w których mogą uczyć się uczniowie niesłyszący i niedosłyszący.</a:t>
            </a:r>
          </a:p>
          <a:p>
            <a:endParaRPr lang="pl-PL" dirty="0"/>
          </a:p>
        </p:txBody>
      </p:sp>
      <p:pic>
        <p:nvPicPr>
          <p:cNvPr id="6146" name="Picture 2" descr="http://zawodowcy.org/wp-content/uploads/2013/12/Fotolia_44442801_Subscription_XXL1-622x3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r="-1154"/>
          <a:stretch/>
        </p:blipFill>
        <p:spPr bwMode="auto">
          <a:xfrm>
            <a:off x="3995936" y="2970264"/>
            <a:ext cx="486859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6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PRACA INDYWIDUALNA</a:t>
            </a:r>
          </a:p>
          <a:p>
            <a:pPr marL="0" indent="0">
              <a:buNone/>
            </a:pPr>
            <a:r>
              <a:rPr lang="pl-PL" dirty="0"/>
              <a:t>Po zakończeniu prezentacji, każdy z uczniów przygotuje mapę myśli dotyczącą wyboru swojej szkoły ponadgimnazjalnej.</a:t>
            </a:r>
          </a:p>
          <a:p>
            <a:pPr marL="0" indent="0">
              <a:buNone/>
            </a:pPr>
            <a:r>
              <a:rPr lang="pl-PL" dirty="0"/>
              <a:t>Na tej mapie powinny być informacje:</a:t>
            </a:r>
          </a:p>
          <a:p>
            <a:r>
              <a:rPr lang="pl-PL" dirty="0"/>
              <a:t>Jaki to rodzaj szkoły?</a:t>
            </a:r>
          </a:p>
          <a:p>
            <a:r>
              <a:rPr lang="pl-PL" dirty="0"/>
              <a:t>W jaki zawodzie będziesz się kształcił?</a:t>
            </a:r>
          </a:p>
          <a:p>
            <a:r>
              <a:rPr lang="pl-PL" dirty="0"/>
              <a:t>Gdzie znajduje się wybrana przez Ciebie szkoła?</a:t>
            </a:r>
          </a:p>
          <a:p>
            <a:r>
              <a:rPr lang="pl-PL" dirty="0"/>
              <a:t>Co zaciekawiło Cię w ofercie edukacyjnej tej szkoły?</a:t>
            </a:r>
          </a:p>
          <a:p>
            <a:r>
              <a:rPr lang="pl-PL" dirty="0"/>
              <a:t>Czy szkoła ma internat?</a:t>
            </a:r>
          </a:p>
          <a:p>
            <a:pPr marL="0" indent="0">
              <a:buNone/>
            </a:pPr>
            <a:r>
              <a:rPr lang="pl-PL" dirty="0"/>
              <a:t>Na wykonanie projektu jest czas dwa tygodnie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48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pl-PL" dirty="0"/>
              <a:t>Proces </a:t>
            </a:r>
            <a:br>
              <a:rPr lang="pl-PL" dirty="0"/>
            </a:br>
            <a:r>
              <a:rPr lang="pl-PL" sz="2800" b="1" dirty="0"/>
              <a:t>– plan działania</a:t>
            </a:r>
            <a:r>
              <a:rPr lang="pl-PL" dirty="0"/>
              <a:t>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94994"/>
              </p:ext>
            </p:extLst>
          </p:nvPr>
        </p:nvGraphicFramePr>
        <p:xfrm>
          <a:off x="457200" y="1752600"/>
          <a:ext cx="7620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I TYDZIEŃ PRACY: </a:t>
                      </a:r>
                      <a:r>
                        <a:rPr lang="pl-PL" b="0" dirty="0"/>
                        <a:t>praca w grupach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Zapoznanie</a:t>
                      </a:r>
                      <a:r>
                        <a:rPr lang="pl-PL" baseline="0" dirty="0"/>
                        <a:t> z treścią zadania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Zapoznanie zasadami pracy ze źródłami internetowymi oraz innymi, wybranie najważniejszych informacji, źródeł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Wykonanie planu pracy w obydwu grupach, uwzględniając wymagane treści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21975"/>
              </p:ext>
            </p:extLst>
          </p:nvPr>
        </p:nvGraphicFramePr>
        <p:xfrm>
          <a:off x="539552" y="3645024"/>
          <a:ext cx="756084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pl-PL" dirty="0"/>
                        <a:t>II TYDZIEŃ</a:t>
                      </a:r>
                      <a:r>
                        <a:rPr lang="pl-PL" baseline="0" dirty="0"/>
                        <a:t> PRACY: praca w grupach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Opracowywanie zadań grupowych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Przygotowywanie prezentacji multimedialnej lub plakatu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Prezentacja zadania na forum klasy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89944"/>
              </p:ext>
            </p:extLst>
          </p:nvPr>
        </p:nvGraphicFramePr>
        <p:xfrm>
          <a:off x="539552" y="5229199"/>
          <a:ext cx="7608168" cy="141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r>
                        <a:rPr lang="pl-PL" dirty="0"/>
                        <a:t>III TYDZIEŃ PRACY: </a:t>
                      </a:r>
                      <a:r>
                        <a:rPr lang="pl-PL" b="0" dirty="0"/>
                        <a:t>(praca indywidualna uczniów</a:t>
                      </a:r>
                      <a:r>
                        <a:rPr lang="pl-PL" b="0" baseline="0" dirty="0"/>
                        <a:t> </a:t>
                      </a:r>
                      <a:r>
                        <a:rPr lang="pl-PL" b="0" dirty="0"/>
                        <a:t>w domu z rodzicami)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Opracowywanie zadawania</a:t>
                      </a:r>
                      <a:r>
                        <a:rPr lang="pl-PL" baseline="0" dirty="0"/>
                        <a:t> indywidualnego – przygotowywanie mapy myśli dotyczącej wybranej przez ucznia szkoły ponadgimnazjalnej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Prezentacja przygotowanej mapy myśli na </a:t>
                      </a:r>
                      <a:r>
                        <a:rPr lang="pl-PL" baseline="0"/>
                        <a:t>forum klasy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0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Informacji potrzebnych do przygotowania zadania szukajcie w podanych stronach internetowych lub innych wam znanych.</a:t>
            </a:r>
          </a:p>
          <a:p>
            <a:pPr marL="0" indent="0">
              <a:buNone/>
            </a:pPr>
            <a:r>
              <a:rPr lang="pl-PL" dirty="0"/>
              <a:t>Prezentacja do I części zadania, może być przygotowana przy pomocy programu komputerowego Power Point, lub na kartonie wielkości min. </a:t>
            </a:r>
            <a:r>
              <a:rPr lang="pl-PL" dirty="0" err="1"/>
              <a:t>A3</a:t>
            </a:r>
            <a:r>
              <a:rPr lang="pl-PL" dirty="0"/>
              <a:t>. Praca musi być estetyczna (ładnie wykonana). </a:t>
            </a:r>
            <a:r>
              <a:rPr lang="pl-PL" u="sng" dirty="0"/>
              <a:t>W każdej prezentacji (plakacie) musi być podany:</a:t>
            </a:r>
          </a:p>
          <a:p>
            <a:r>
              <a:rPr lang="pl-PL" dirty="0"/>
              <a:t>1. Temat (inny dla każdej grupy).</a:t>
            </a:r>
          </a:p>
          <a:p>
            <a:r>
              <a:rPr lang="pl-PL" dirty="0"/>
              <a:t>2. Imiona, nazwiska uczniów którzy ją przygotowali.</a:t>
            </a:r>
          </a:p>
          <a:p>
            <a:r>
              <a:rPr lang="pl-PL" dirty="0"/>
              <a:t>3. Opracowanie tematu według wytycznych.</a:t>
            </a:r>
          </a:p>
          <a:p>
            <a:r>
              <a:rPr lang="pl-PL" dirty="0"/>
              <a:t>4. Każda grupa samodzielnie prezentuje swoją pracę.</a:t>
            </a:r>
          </a:p>
          <a:p>
            <a:pPr marL="0" indent="0">
              <a:buNone/>
            </a:pPr>
            <a:r>
              <a:rPr lang="pl-PL" dirty="0"/>
              <a:t>5. Każda grupa prezentuje swoja pracę przed całą klasą.</a:t>
            </a:r>
          </a:p>
          <a:p>
            <a:pPr marL="0" indent="0">
              <a:buNone/>
            </a:pPr>
            <a:r>
              <a:rPr lang="pl-PL" dirty="0"/>
              <a:t>W tej części zadania mogą wam pomóc rodzice, razem przeglądnijcie oferty edukacyjne różnych szkół dla niesłyszących i słabosłyszących. Porozmawiajcie na ten temat i wspólnie podejmijcie ważną decyzję dotyczącą Twojej dalszej drogi kształcenia.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769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dstawowy">
  <a:themeElements>
    <a:clrScheme name="Podstawowy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dstawowy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472</TotalTime>
  <Words>1585</Words>
  <Application>Microsoft Office PowerPoint</Application>
  <PresentationFormat>Pokaz na ekranie (4:3)</PresentationFormat>
  <Paragraphs>159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Times New Roman</vt:lpstr>
      <vt:lpstr>Podstawowy</vt:lpstr>
      <vt:lpstr>Obiekt powłoki pakowarki</vt:lpstr>
      <vt:lpstr>   „Co dalej po gimnazjum – moja szkoła, mój wybór”  Web Quest przeznaczony dla uczniów gimnazjum Jako wsparcie w zajęciach z doradztwa zawodowego z uczniami z dysfunkcją słuchu     </vt:lpstr>
      <vt:lpstr>Spis treści:</vt:lpstr>
      <vt:lpstr>Wprowadzenie</vt:lpstr>
      <vt:lpstr>Zadanie:</vt:lpstr>
      <vt:lpstr>Zadanie:</vt:lpstr>
      <vt:lpstr>Zadanie:</vt:lpstr>
      <vt:lpstr>Zadanie:</vt:lpstr>
      <vt:lpstr>Proces  – plan działania: </vt:lpstr>
      <vt:lpstr>Proces</vt:lpstr>
      <vt:lpstr>Proces</vt:lpstr>
      <vt:lpstr>Źródła:</vt:lpstr>
      <vt:lpstr>Źródła:</vt:lpstr>
      <vt:lpstr>Ewaluacja:</vt:lpstr>
      <vt:lpstr>Ewaluacja:</vt:lpstr>
      <vt:lpstr>Prezentacja programu PowerPoint</vt:lpstr>
      <vt:lpstr>Konkluzja</vt:lpstr>
      <vt:lpstr>Konkluzja: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przeznaczony dla uczniów gimnazjum  jako wsparcie realizacji zajęć z historii autor: Maria Smorąg</dc:title>
  <dc:creator>Andrzej Smorąg</dc:creator>
  <cp:lastModifiedBy>Anna Basta</cp:lastModifiedBy>
  <cp:revision>59</cp:revision>
  <dcterms:created xsi:type="dcterms:W3CDTF">2016-11-02T12:33:41Z</dcterms:created>
  <dcterms:modified xsi:type="dcterms:W3CDTF">2020-01-14T14:04:26Z</dcterms:modified>
</cp:coreProperties>
</file>